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5" r:id="rId2"/>
    <p:sldId id="295" r:id="rId3"/>
    <p:sldId id="314" r:id="rId4"/>
    <p:sldId id="316" r:id="rId5"/>
    <p:sldId id="317" r:id="rId6"/>
    <p:sldId id="318" r:id="rId7"/>
    <p:sldId id="319" r:id="rId8"/>
    <p:sldId id="320" r:id="rId9"/>
    <p:sldId id="321" r:id="rId10"/>
    <p:sldId id="323" r:id="rId11"/>
    <p:sldId id="298" r:id="rId12"/>
    <p:sldId id="324" r:id="rId13"/>
    <p:sldId id="326" r:id="rId14"/>
    <p:sldId id="325" r:id="rId15"/>
    <p:sldId id="327" r:id="rId16"/>
    <p:sldId id="328" r:id="rId17"/>
    <p:sldId id="329" r:id="rId18"/>
    <p:sldId id="330" r:id="rId19"/>
    <p:sldId id="331" r:id="rId20"/>
    <p:sldId id="308" r:id="rId21"/>
    <p:sldId id="309" r:id="rId22"/>
    <p:sldId id="332" r:id="rId23"/>
    <p:sldId id="310" r:id="rId24"/>
    <p:sldId id="312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3F85DC49-E3DF-5E43-B3DD-AD5D58EAAB16}">
          <p14:sldIdLst>
            <p14:sldId id="285"/>
          </p14:sldIdLst>
        </p14:section>
        <p14:section name="Background" id="{9ACFE40B-2DB7-D14B-95DB-3FDB9842C283}">
          <p14:sldIdLst>
            <p14:sldId id="295"/>
            <p14:sldId id="314"/>
            <p14:sldId id="316"/>
            <p14:sldId id="317"/>
            <p14:sldId id="318"/>
            <p14:sldId id="319"/>
            <p14:sldId id="320"/>
            <p14:sldId id="321"/>
            <p14:sldId id="323"/>
          </p14:sldIdLst>
        </p14:section>
        <p14:section name="Our solution" id="{8331A603-52C9-544C-990F-3F66A1099A0C}">
          <p14:sldIdLst>
            <p14:sldId id="298"/>
            <p14:sldId id="324"/>
            <p14:sldId id="326"/>
            <p14:sldId id="325"/>
            <p14:sldId id="327"/>
            <p14:sldId id="328"/>
            <p14:sldId id="329"/>
            <p14:sldId id="330"/>
            <p14:sldId id="331"/>
            <p14:sldId id="308"/>
            <p14:sldId id="309"/>
            <p14:sldId id="332"/>
            <p14:sldId id="310"/>
            <p14:sldId id="31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296A27-1F27-B6D4-FC63-0EF802DCF0C2}" name="Katherine Morgan" initials="KM" userId="S::kmorgan@iise.org::0916383d-e5ab-4414-b23c-4aa49f1040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767"/>
    <a:srgbClr val="003A65"/>
    <a:srgbClr val="00B1E1"/>
    <a:srgbClr val="02123D"/>
    <a:srgbClr val="4DBA82"/>
    <a:srgbClr val="636462"/>
    <a:srgbClr val="7C3A7A"/>
    <a:srgbClr val="007698"/>
    <a:srgbClr val="E05439"/>
    <a:srgbClr val="5D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5129B4-3303-244F-B734-C0A7B4F451E6}" v="5" dt="2023-06-30T18:52:21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95"/>
    <p:restoredTop sz="94694"/>
  </p:normalViewPr>
  <p:slideViewPr>
    <p:cSldViewPr snapToGrid="0" snapToObjects="1">
      <p:cViewPr>
        <p:scale>
          <a:sx n="111" d="100"/>
          <a:sy n="111" d="100"/>
        </p:scale>
        <p:origin x="224" y="3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41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tikwar, Samiran" userId="5ea7018a-08a7-4f53-8cd4-ccd53c13e353" providerId="ADAL" clId="{955129B4-3303-244F-B734-C0A7B4F451E6}"/>
    <pc:docChg chg="delSld modSld modSection">
      <pc:chgData name="Kawtikwar, Samiran" userId="5ea7018a-08a7-4f53-8cd4-ccd53c13e353" providerId="ADAL" clId="{955129B4-3303-244F-B734-C0A7B4F451E6}" dt="2023-06-30T19:21:38.922" v="87" actId="1076"/>
      <pc:docMkLst>
        <pc:docMk/>
      </pc:docMkLst>
      <pc:sldChg chg="addSp delSp modSp mod">
        <pc:chgData name="Kawtikwar, Samiran" userId="5ea7018a-08a7-4f53-8cd4-ccd53c13e353" providerId="ADAL" clId="{955129B4-3303-244F-B734-C0A7B4F451E6}" dt="2023-06-30T07:08:55.588" v="6" actId="1076"/>
        <pc:sldMkLst>
          <pc:docMk/>
          <pc:sldMk cId="2587135016" sldId="285"/>
        </pc:sldMkLst>
        <pc:spChg chg="add del mod">
          <ac:chgData name="Kawtikwar, Samiran" userId="5ea7018a-08a7-4f53-8cd4-ccd53c13e353" providerId="ADAL" clId="{955129B4-3303-244F-B734-C0A7B4F451E6}" dt="2023-06-30T07:08:50.502" v="5"/>
          <ac:spMkLst>
            <pc:docMk/>
            <pc:sldMk cId="2587135016" sldId="285"/>
            <ac:spMk id="2" creationId="{E6DD3D14-075D-A193-5A84-9FD385C318BC}"/>
          </ac:spMkLst>
        </pc:spChg>
        <pc:spChg chg="add mod">
          <ac:chgData name="Kawtikwar, Samiran" userId="5ea7018a-08a7-4f53-8cd4-ccd53c13e353" providerId="ADAL" clId="{955129B4-3303-244F-B734-C0A7B4F451E6}" dt="2023-06-30T07:08:55.588" v="6" actId="1076"/>
          <ac:spMkLst>
            <pc:docMk/>
            <pc:sldMk cId="2587135016" sldId="285"/>
            <ac:spMk id="5" creationId="{1DC2C67A-B130-8112-4DC7-2DECAD4AC0DB}"/>
          </ac:spMkLst>
        </pc:spChg>
      </pc:sldChg>
      <pc:sldChg chg="del mod modShow">
        <pc:chgData name="Kawtikwar, Samiran" userId="5ea7018a-08a7-4f53-8cd4-ccd53c13e353" providerId="ADAL" clId="{955129B4-3303-244F-B734-C0A7B4F451E6}" dt="2023-06-30T18:59:09.714" v="83" actId="2696"/>
        <pc:sldMkLst>
          <pc:docMk/>
          <pc:sldMk cId="2393284076" sldId="315"/>
        </pc:sldMkLst>
      </pc:sldChg>
      <pc:sldChg chg="modSp mod">
        <pc:chgData name="Kawtikwar, Samiran" userId="5ea7018a-08a7-4f53-8cd4-ccd53c13e353" providerId="ADAL" clId="{955129B4-3303-244F-B734-C0A7B4F451E6}" dt="2023-06-30T18:59:19.119" v="84" actId="113"/>
        <pc:sldMkLst>
          <pc:docMk/>
          <pc:sldMk cId="346930584" sldId="316"/>
        </pc:sldMkLst>
        <pc:spChg chg="mod">
          <ac:chgData name="Kawtikwar, Samiran" userId="5ea7018a-08a7-4f53-8cd4-ccd53c13e353" providerId="ADAL" clId="{955129B4-3303-244F-B734-C0A7B4F451E6}" dt="2023-06-30T14:23:00.660" v="13" actId="20577"/>
          <ac:spMkLst>
            <pc:docMk/>
            <pc:sldMk cId="346930584" sldId="316"/>
            <ac:spMk id="2" creationId="{321C7552-16C0-F0B5-C025-CBB1811A8A9A}"/>
          </ac:spMkLst>
        </pc:spChg>
        <pc:spChg chg="mod">
          <ac:chgData name="Kawtikwar, Samiran" userId="5ea7018a-08a7-4f53-8cd4-ccd53c13e353" providerId="ADAL" clId="{955129B4-3303-244F-B734-C0A7B4F451E6}" dt="2023-06-30T18:59:19.119" v="84" actId="113"/>
          <ac:spMkLst>
            <pc:docMk/>
            <pc:sldMk cId="346930584" sldId="316"/>
            <ac:spMk id="5" creationId="{D32639DF-E75F-03A5-74D4-A4890BD42BDD}"/>
          </ac:spMkLst>
        </pc:spChg>
      </pc:sldChg>
      <pc:sldChg chg="modSp mod">
        <pc:chgData name="Kawtikwar, Samiran" userId="5ea7018a-08a7-4f53-8cd4-ccd53c13e353" providerId="ADAL" clId="{955129B4-3303-244F-B734-C0A7B4F451E6}" dt="2023-06-30T14:23:47.114" v="77" actId="20577"/>
        <pc:sldMkLst>
          <pc:docMk/>
          <pc:sldMk cId="1153454685" sldId="317"/>
        </pc:sldMkLst>
        <pc:spChg chg="mod">
          <ac:chgData name="Kawtikwar, Samiran" userId="5ea7018a-08a7-4f53-8cd4-ccd53c13e353" providerId="ADAL" clId="{955129B4-3303-244F-B734-C0A7B4F451E6}" dt="2023-06-30T14:23:06.812" v="16" actId="20577"/>
          <ac:spMkLst>
            <pc:docMk/>
            <pc:sldMk cId="1153454685" sldId="317"/>
            <ac:spMk id="2" creationId="{B11BF7DF-5A03-760F-BE74-AD964CB39005}"/>
          </ac:spMkLst>
        </pc:spChg>
        <pc:spChg chg="mod">
          <ac:chgData name="Kawtikwar, Samiran" userId="5ea7018a-08a7-4f53-8cd4-ccd53c13e353" providerId="ADAL" clId="{955129B4-3303-244F-B734-C0A7B4F451E6}" dt="2023-06-30T14:23:47.114" v="77" actId="20577"/>
          <ac:spMkLst>
            <pc:docMk/>
            <pc:sldMk cId="1153454685" sldId="317"/>
            <ac:spMk id="5" creationId="{124DC996-C296-B8F4-94A7-3FB2339BBC11}"/>
          </ac:spMkLst>
        </pc:spChg>
      </pc:sldChg>
      <pc:sldChg chg="modSp mod">
        <pc:chgData name="Kawtikwar, Samiran" userId="5ea7018a-08a7-4f53-8cd4-ccd53c13e353" providerId="ADAL" clId="{955129B4-3303-244F-B734-C0A7B4F451E6}" dt="2023-06-30T14:24:12.758" v="79" actId="20577"/>
        <pc:sldMkLst>
          <pc:docMk/>
          <pc:sldMk cId="948201454" sldId="319"/>
        </pc:sldMkLst>
        <pc:spChg chg="mod">
          <ac:chgData name="Kawtikwar, Samiran" userId="5ea7018a-08a7-4f53-8cd4-ccd53c13e353" providerId="ADAL" clId="{955129B4-3303-244F-B734-C0A7B4F451E6}" dt="2023-06-30T14:24:12.758" v="79" actId="20577"/>
          <ac:spMkLst>
            <pc:docMk/>
            <pc:sldMk cId="948201454" sldId="319"/>
            <ac:spMk id="2" creationId="{F2FAB72F-A804-801B-BB1C-95EC6B29AFC6}"/>
          </ac:spMkLst>
        </pc:spChg>
      </pc:sldChg>
      <pc:sldChg chg="modSp mod">
        <pc:chgData name="Kawtikwar, Samiran" userId="5ea7018a-08a7-4f53-8cd4-ccd53c13e353" providerId="ADAL" clId="{955129B4-3303-244F-B734-C0A7B4F451E6}" dt="2023-06-30T18:52:21.193" v="82" actId="20577"/>
        <pc:sldMkLst>
          <pc:docMk/>
          <pc:sldMk cId="3340114903" sldId="325"/>
        </pc:sldMkLst>
        <pc:spChg chg="mod">
          <ac:chgData name="Kawtikwar, Samiran" userId="5ea7018a-08a7-4f53-8cd4-ccd53c13e353" providerId="ADAL" clId="{955129B4-3303-244F-B734-C0A7B4F451E6}" dt="2023-06-30T18:52:21.193" v="82" actId="20577"/>
          <ac:spMkLst>
            <pc:docMk/>
            <pc:sldMk cId="3340114903" sldId="325"/>
            <ac:spMk id="3" creationId="{6CDB0F75-452C-2A24-19D3-0D0581B2352E}"/>
          </ac:spMkLst>
        </pc:spChg>
        <pc:picChg chg="mod">
          <ac:chgData name="Kawtikwar, Samiran" userId="5ea7018a-08a7-4f53-8cd4-ccd53c13e353" providerId="ADAL" clId="{955129B4-3303-244F-B734-C0A7B4F451E6}" dt="2023-06-30T18:51:14.247" v="81" actId="1076"/>
          <ac:picMkLst>
            <pc:docMk/>
            <pc:sldMk cId="3340114903" sldId="325"/>
            <ac:picMk id="7" creationId="{0659D3ED-720D-6C43-6AC0-0B4FDBEB2922}"/>
          </ac:picMkLst>
        </pc:picChg>
      </pc:sldChg>
      <pc:sldChg chg="modSp mod">
        <pc:chgData name="Kawtikwar, Samiran" userId="5ea7018a-08a7-4f53-8cd4-ccd53c13e353" providerId="ADAL" clId="{955129B4-3303-244F-B734-C0A7B4F451E6}" dt="2023-06-30T19:21:38.922" v="87" actId="1076"/>
        <pc:sldMkLst>
          <pc:docMk/>
          <pc:sldMk cId="155796750" sldId="326"/>
        </pc:sldMkLst>
        <pc:spChg chg="mod">
          <ac:chgData name="Kawtikwar, Samiran" userId="5ea7018a-08a7-4f53-8cd4-ccd53c13e353" providerId="ADAL" clId="{955129B4-3303-244F-B734-C0A7B4F451E6}" dt="2023-06-30T19:21:38.922" v="87" actId="1076"/>
          <ac:spMkLst>
            <pc:docMk/>
            <pc:sldMk cId="155796750" sldId="326"/>
            <ac:spMk id="5" creationId="{42FD12A5-E950-2656-1A51-0861A1089654}"/>
          </ac:spMkLst>
        </pc:spChg>
        <pc:picChg chg="mod">
          <ac:chgData name="Kawtikwar, Samiran" userId="5ea7018a-08a7-4f53-8cd4-ccd53c13e353" providerId="ADAL" clId="{955129B4-3303-244F-B734-C0A7B4F451E6}" dt="2023-06-30T19:21:38.922" v="87" actId="1076"/>
          <ac:picMkLst>
            <pc:docMk/>
            <pc:sldMk cId="155796750" sldId="326"/>
            <ac:picMk id="4" creationId="{37F46348-E7A3-D13B-7453-5608F6274BB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 custT="1"/>
      <dgm:spPr/>
      <dgm:t>
        <a:bodyPr/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cap="all" dirty="0">
              <a:solidFill>
                <a:srgbClr val="003A6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Background</a:t>
          </a: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/>
        </a:p>
      </dgm:t>
    </dgm:pt>
    <dgm:pt modelId="{7C7DCCA8-BC76-43B1-97FC-FFA3A46FEE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3000" b="1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sz="3000" dirty="0">
            <a:solidFill>
              <a:schemeClr val="bg1">
                <a:lumMod val="65000"/>
              </a:schemeClr>
            </a:solidFill>
          </a:endParaRPr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/>
        </a:p>
      </dgm:t>
    </dgm:pt>
    <dgm:pt modelId="{3F35F435-06F6-4FF4-B2DA-2536342B4B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3000" b="1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3000" dirty="0">
            <a:solidFill>
              <a:schemeClr val="bg1">
                <a:lumMod val="65000"/>
              </a:schemeClr>
            </a:solidFill>
          </a:endParaRP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/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/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>
        <a:solidFill>
          <a:srgbClr val="E0EAFA"/>
        </a:solidFill>
      </dgm:spPr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E0EAFA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/>
        </a:p>
      </dgm:t>
    </dgm:pt>
    <dgm:pt modelId="{7C7DCCA8-BC76-43B1-97FC-FFA3A46FEE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Our Solutions</a:t>
          </a:r>
          <a:endParaRPr lang="en-US" dirty="0"/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/>
        </a:p>
      </dgm:t>
    </dgm:pt>
    <dgm:pt modelId="{3F35F435-06F6-4FF4-B2DA-2536342B4B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/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/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DCE6F6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/>
        </a:p>
      </dgm:t>
    </dgm:pt>
    <dgm:pt modelId="{7C7DCCA8-BC76-43B1-97FC-FFA3A46FEE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/>
        </a:p>
      </dgm:t>
    </dgm:pt>
    <dgm:pt modelId="{3F35F435-06F6-4FF4-B2DA-2536342B4B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/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>
        <a:solidFill>
          <a:schemeClr val="accent1">
            <a:lumMod val="20000"/>
            <a:lumOff val="80000"/>
          </a:schemeClr>
        </a:solidFill>
      </dgm:spPr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D0D8E8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719235" y="777607"/>
          <a:ext cx="1955812" cy="1955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1136048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94017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cap="all" dirty="0">
              <a:solidFill>
                <a:srgbClr val="003A6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Background</a:t>
          </a:r>
        </a:p>
      </dsp:txBody>
      <dsp:txXfrm>
        <a:off x="94017" y="3342607"/>
        <a:ext cx="3206250" cy="720000"/>
      </dsp:txXfrm>
    </dsp:sp>
    <dsp:sp modelId="{C03C2FBA-C4D0-44BE-92FD-CA799BBA60FC}">
      <dsp:nvSpPr>
        <dsp:cNvPr id="0" name=""/>
        <dsp:cNvSpPr/>
      </dsp:nvSpPr>
      <dsp:spPr>
        <a:xfrm>
          <a:off x="4486579" y="777607"/>
          <a:ext cx="1955812" cy="1955812"/>
        </a:xfrm>
        <a:prstGeom prst="ellipse">
          <a:avLst/>
        </a:prstGeom>
        <a:solidFill>
          <a:srgbClr val="E0EA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4903392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3861360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sz="3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861360" y="3342607"/>
        <a:ext cx="3206250" cy="720000"/>
      </dsp:txXfrm>
    </dsp:sp>
    <dsp:sp modelId="{B9756E6D-B242-43CB-BD6D-158993835A71}">
      <dsp:nvSpPr>
        <dsp:cNvPr id="0" name=""/>
        <dsp:cNvSpPr/>
      </dsp:nvSpPr>
      <dsp:spPr>
        <a:xfrm>
          <a:off x="8253923" y="777607"/>
          <a:ext cx="1955812" cy="1955812"/>
        </a:xfrm>
        <a:prstGeom prst="ellipse">
          <a:avLst/>
        </a:prstGeom>
        <a:solidFill>
          <a:srgbClr val="E0EA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8670736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7628704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3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7628704" y="3342607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719235" y="777607"/>
          <a:ext cx="1955812" cy="1955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1136048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94017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sz="3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94017" y="3342607"/>
        <a:ext cx="3206250" cy="720000"/>
      </dsp:txXfrm>
    </dsp:sp>
    <dsp:sp modelId="{C03C2FBA-C4D0-44BE-92FD-CA799BBA60FC}">
      <dsp:nvSpPr>
        <dsp:cNvPr id="0" name=""/>
        <dsp:cNvSpPr/>
      </dsp:nvSpPr>
      <dsp:spPr>
        <a:xfrm>
          <a:off x="4486579" y="777607"/>
          <a:ext cx="1955812" cy="1955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4903392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3861360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/>
            <a:t>Our Solutions</a:t>
          </a:r>
          <a:endParaRPr lang="en-US" sz="3000" kern="1200" dirty="0"/>
        </a:p>
      </dsp:txBody>
      <dsp:txXfrm>
        <a:off x="3861360" y="3342607"/>
        <a:ext cx="3206250" cy="720000"/>
      </dsp:txXfrm>
    </dsp:sp>
    <dsp:sp modelId="{B9756E6D-B242-43CB-BD6D-158993835A71}">
      <dsp:nvSpPr>
        <dsp:cNvPr id="0" name=""/>
        <dsp:cNvSpPr/>
      </dsp:nvSpPr>
      <dsp:spPr>
        <a:xfrm>
          <a:off x="8253923" y="777607"/>
          <a:ext cx="1955812" cy="1955812"/>
        </a:xfrm>
        <a:prstGeom prst="ellipse">
          <a:avLst/>
        </a:prstGeom>
        <a:solidFill>
          <a:srgbClr val="DCE6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8670736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7628704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3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7628704" y="3342607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719235" y="777607"/>
          <a:ext cx="1955812" cy="1955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1136048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94017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sz="3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94017" y="3342607"/>
        <a:ext cx="3206250" cy="720000"/>
      </dsp:txXfrm>
    </dsp:sp>
    <dsp:sp modelId="{C03C2FBA-C4D0-44BE-92FD-CA799BBA60FC}">
      <dsp:nvSpPr>
        <dsp:cNvPr id="0" name=""/>
        <dsp:cNvSpPr/>
      </dsp:nvSpPr>
      <dsp:spPr>
        <a:xfrm>
          <a:off x="4486579" y="777607"/>
          <a:ext cx="1955812" cy="1955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4903392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3861360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sz="3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861360" y="3342607"/>
        <a:ext cx="3206250" cy="720000"/>
      </dsp:txXfrm>
    </dsp:sp>
    <dsp:sp modelId="{B9756E6D-B242-43CB-BD6D-158993835A71}">
      <dsp:nvSpPr>
        <dsp:cNvPr id="0" name=""/>
        <dsp:cNvSpPr/>
      </dsp:nvSpPr>
      <dsp:spPr>
        <a:xfrm>
          <a:off x="8253923" y="777607"/>
          <a:ext cx="1955812" cy="1955812"/>
        </a:xfrm>
        <a:prstGeom prst="ellipse">
          <a:avLst/>
        </a:prstGeom>
        <a:solidFill>
          <a:srgbClr val="D0D8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8670736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7628704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>
              <a:solidFill>
                <a:schemeClr val="tx1"/>
              </a:solidFill>
            </a:rPr>
            <a:t>Evaluation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7628704" y="3342607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E00D50-4DB3-504F-AA2F-A28A983521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D1449-930C-E742-B7F6-7F14C0426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BDD3B-E10E-2D48-AC97-177206A1E5BC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D8B2E-84C6-3E4E-98CE-1C024EA102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A3581-08A4-EE40-9824-C074A097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6D6F2-F05C-9642-A511-F268C361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8E6B-7EA2-6244-960C-159F7266F36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45DB-A25A-B14F-859B-BDC0188E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5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s, yellow, design&#10;&#10;Description automatically generated">
            <a:extLst>
              <a:ext uri="{FF2B5EF4-FFF2-40B4-BE49-F238E27FC236}">
                <a16:creationId xmlns:a16="http://schemas.microsoft.com/office/drawing/2014/main" id="{A3853F2E-194E-520D-7C05-15BA218E8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5472" y="0"/>
            <a:ext cx="4686528" cy="1544637"/>
          </a:xfrm>
          <a:prstGeom prst="rect">
            <a:avLst/>
          </a:prstGeom>
          <a:solidFill>
            <a:srgbClr val="1B3767"/>
          </a:solidFill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AD3CA2-0935-55E3-0B52-F7CE7EE49BF4}"/>
              </a:ext>
            </a:extLst>
          </p:cNvPr>
          <p:cNvSpPr txBox="1"/>
          <p:nvPr userDrawn="1"/>
        </p:nvSpPr>
        <p:spPr>
          <a:xfrm>
            <a:off x="4930508" y="6285342"/>
            <a:ext cx="2535811" cy="461665"/>
          </a:xfrm>
          <a:prstGeom prst="rect">
            <a:avLst/>
          </a:prstGeom>
          <a:solidFill>
            <a:srgbClr val="1B37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#FUSION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1C2374-C145-0D7F-B669-20FB04CFCD3F}"/>
              </a:ext>
            </a:extLst>
          </p:cNvPr>
          <p:cNvSpPr txBox="1"/>
          <p:nvPr userDrawn="1"/>
        </p:nvSpPr>
        <p:spPr>
          <a:xfrm>
            <a:off x="853890" y="6288705"/>
            <a:ext cx="2535811" cy="461665"/>
          </a:xfrm>
          <a:prstGeom prst="rect">
            <a:avLst/>
          </a:prstGeom>
          <a:solidFill>
            <a:srgbClr val="1B3767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16040" y="1487743"/>
            <a:ext cx="9600112" cy="1544637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16040" y="3459081"/>
            <a:ext cx="7684684" cy="13446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This is a subtitle for the presentation that can be extended to three lines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16040" y="5037889"/>
            <a:ext cx="3211512" cy="124745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Company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s, yellow, design&#10;&#10;Description automatically generated">
            <a:extLst>
              <a:ext uri="{FF2B5EF4-FFF2-40B4-BE49-F238E27FC236}">
                <a16:creationId xmlns:a16="http://schemas.microsoft.com/office/drawing/2014/main" id="{B5CD2793-0EB0-2836-75D4-4625663392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510" y="5866106"/>
            <a:ext cx="3009469" cy="991894"/>
          </a:xfrm>
          <a:prstGeom prst="rect">
            <a:avLst/>
          </a:prstGeom>
          <a:solidFill>
            <a:srgbClr val="1B3767"/>
          </a:solidFill>
        </p:spPr>
      </p:pic>
    </p:spTree>
    <p:extLst>
      <p:ext uri="{BB962C8B-B14F-4D97-AF65-F5344CB8AC3E}">
        <p14:creationId xmlns:p14="http://schemas.microsoft.com/office/powerpoint/2010/main" val="113712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6237402" y="2998282"/>
            <a:ext cx="5843588" cy="1047448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Q&amp;A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237402" y="4228490"/>
            <a:ext cx="5843588" cy="68910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Presenter’s email</a:t>
            </a:r>
          </a:p>
        </p:txBody>
      </p:sp>
      <p:pic>
        <p:nvPicPr>
          <p:cNvPr id="3" name="Picture 2" descr="A picture containing graphics, yellow, design&#10;&#10;Description automatically generated">
            <a:extLst>
              <a:ext uri="{FF2B5EF4-FFF2-40B4-BE49-F238E27FC236}">
                <a16:creationId xmlns:a16="http://schemas.microsoft.com/office/drawing/2014/main" id="{426518E6-CCD0-1DD1-27FC-BFB7F7DC3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62" y="779385"/>
            <a:ext cx="4686528" cy="1544637"/>
          </a:xfrm>
          <a:prstGeom prst="rect">
            <a:avLst/>
          </a:prstGeom>
          <a:solidFill>
            <a:srgbClr val="1B3767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40DCF5-0279-C162-73CD-C6ECE84BB8B8}"/>
              </a:ext>
            </a:extLst>
          </p:cNvPr>
          <p:cNvSpPr txBox="1"/>
          <p:nvPr userDrawn="1"/>
        </p:nvSpPr>
        <p:spPr>
          <a:xfrm>
            <a:off x="5926318" y="6078615"/>
            <a:ext cx="5686562" cy="514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s, yellow, design&#10;&#10;Description automatically generated">
            <a:extLst>
              <a:ext uri="{FF2B5EF4-FFF2-40B4-BE49-F238E27FC236}">
                <a16:creationId xmlns:a16="http://schemas.microsoft.com/office/drawing/2014/main" id="{645D5F4B-7852-52B9-6924-AE538C8644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0510" y="5866106"/>
            <a:ext cx="3009469" cy="991894"/>
          </a:xfrm>
          <a:prstGeom prst="rect">
            <a:avLst/>
          </a:prstGeom>
          <a:solidFill>
            <a:srgbClr val="1B3767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19175"/>
            <a:ext cx="8620663" cy="103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13140"/>
            <a:ext cx="11201400" cy="458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27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2123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7" Type="http://schemas.openxmlformats.org/officeDocument/2006/relationships/image" Target="../media/image140.png"/><Relationship Id="rId12" Type="http://schemas.openxmlformats.org/officeDocument/2006/relationships/image" Target="../media/image3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5.png"/><Relationship Id="rId5" Type="http://schemas.openxmlformats.org/officeDocument/2006/relationships/image" Target="../media/image120.png"/><Relationship Id="rId15" Type="http://schemas.openxmlformats.org/officeDocument/2006/relationships/image" Target="../media/image220.png"/><Relationship Id="rId10" Type="http://schemas.openxmlformats.org/officeDocument/2006/relationships/image" Target="../media/image34.svg"/><Relationship Id="rId4" Type="http://schemas.openxmlformats.org/officeDocument/2006/relationships/image" Target="../media/image11.png"/><Relationship Id="rId9" Type="http://schemas.openxmlformats.org/officeDocument/2006/relationships/image" Target="../media/image33.png"/><Relationship Id="rId1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A9391-DAE4-0F4B-985B-ACD420E697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040" y="1487743"/>
            <a:ext cx="9173244" cy="1544637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Multi-Target Tracking with GPU-Accelerated Data Association Engine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F3E1-73A0-194C-BAC0-B5A5576843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6040" y="3209699"/>
            <a:ext cx="7684684" cy="1344612"/>
          </a:xfrm>
        </p:spPr>
        <p:txBody>
          <a:bodyPr/>
          <a:lstStyle/>
          <a:p>
            <a:r>
              <a:rPr lang="en-US" b="1" dirty="0"/>
              <a:t>Samiran Kawtikwar</a:t>
            </a:r>
          </a:p>
          <a:p>
            <a:r>
              <a:rPr lang="en-US" dirty="0"/>
              <a:t>Rakesh Nagi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34B233-DE41-C447-9A4F-4B49FB04B8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039" y="4731629"/>
            <a:ext cx="6530713" cy="128312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Department of Industrial and Enterprise Systems Engineering, 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University of Illinois at Urbana-Champaign, 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Illinois, USA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2C67A-B130-8112-4DC7-2DECAD4AC0DB}"/>
              </a:ext>
            </a:extLst>
          </p:cNvPr>
          <p:cNvSpPr txBox="1"/>
          <p:nvPr/>
        </p:nvSpPr>
        <p:spPr>
          <a:xfrm>
            <a:off x="516039" y="64008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91E1AEA-BB43-7140-8A7C-BC9F6656718A}" type="datetime1">
              <a:rPr lang="en-US" smtClean="0">
                <a:solidFill>
                  <a:schemeClr val="bg1"/>
                </a:solidFill>
              </a:rPr>
              <a:t>6/30/23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3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5DCB049-9AC4-04D7-03BC-68C8A5E04B42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Intro to Graphics Processing Units (GPUs)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C0A4CE-AD67-A3F6-4022-3CFF710188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709" y="1251778"/>
                <a:ext cx="11274073" cy="484147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Massively parallel computer </a:t>
                </a:r>
                <a:r>
                  <a:rPr lang="en-US" dirty="0" err="1"/>
                  <a:t>hardware</a:t>
                </a:r>
                <a:endParaRPr lang="en-US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Can simultaneously execute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threads (Ex. A100 max conc threads = 221184)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CUDA: Compute Unified Device Architecture  - General purpose GPU programming language (Developed by NVIDIA)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Basic parallelization with CUDA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C0A4CE-AD67-A3F6-4022-3CFF71018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9" y="1251778"/>
                <a:ext cx="11274073" cy="4841476"/>
              </a:xfrm>
              <a:prstGeom prst="rect">
                <a:avLst/>
              </a:prstGeom>
              <a:blipFill>
                <a:blip r:embed="rId3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5F97E66-EF0C-EC59-20E7-5AC6789EDCD0}"/>
              </a:ext>
            </a:extLst>
          </p:cNvPr>
          <p:cNvGrpSpPr/>
          <p:nvPr/>
        </p:nvGrpSpPr>
        <p:grpSpPr>
          <a:xfrm>
            <a:off x="4647749" y="3841247"/>
            <a:ext cx="4026976" cy="2405494"/>
            <a:chOff x="473885" y="3375183"/>
            <a:chExt cx="4026976" cy="2405494"/>
          </a:xfrm>
        </p:grpSpPr>
        <p:graphicFrame>
          <p:nvGraphicFramePr>
            <p:cNvPr id="23" name="Content Placeholder 4">
              <a:extLst>
                <a:ext uri="{FF2B5EF4-FFF2-40B4-BE49-F238E27FC236}">
                  <a16:creationId xmlns:a16="http://schemas.microsoft.com/office/drawing/2014/main" id="{8D94685A-F90E-060E-9E26-12E472337F9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32026" y="3996006"/>
            <a:ext cx="2824585" cy="3657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64917">
                    <a:extLst>
                      <a:ext uri="{9D8B030D-6E8A-4147-A177-3AD203B41FA5}">
                        <a16:colId xmlns:a16="http://schemas.microsoft.com/office/drawing/2014/main" val="2270566448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66910183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06502639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729318057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2506198449"/>
                      </a:ext>
                    </a:extLst>
                  </a:gridCol>
                </a:tblGrid>
                <a:tr h="14954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1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4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3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2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374083126"/>
                    </a:ext>
                  </a:extLst>
                </a:tr>
              </a:tbl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B7399A-F81C-4A40-FC3E-9FB9A8C7F168}"/>
                </a:ext>
              </a:extLst>
            </p:cNvPr>
            <p:cNvSpPr txBox="1"/>
            <p:nvPr/>
          </p:nvSpPr>
          <p:spPr>
            <a:xfrm>
              <a:off x="1145797" y="3855720"/>
              <a:ext cx="381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5" name="Plus Sign 20">
              <a:extLst>
                <a:ext uri="{FF2B5EF4-FFF2-40B4-BE49-F238E27FC236}">
                  <a16:creationId xmlns:a16="http://schemas.microsoft.com/office/drawing/2014/main" id="{35F39646-25D8-5242-D37C-B8943E62AC60}"/>
                </a:ext>
              </a:extLst>
            </p:cNvPr>
            <p:cNvSpPr/>
            <p:nvPr/>
          </p:nvSpPr>
          <p:spPr>
            <a:xfrm>
              <a:off x="473885" y="4558937"/>
              <a:ext cx="336013" cy="334373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Content Placeholder 4">
              <a:extLst>
                <a:ext uri="{FF2B5EF4-FFF2-40B4-BE49-F238E27FC236}">
                  <a16:creationId xmlns:a16="http://schemas.microsoft.com/office/drawing/2014/main" id="{19BED672-08CE-6679-1A44-747F1DDFA1A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32026" y="4580565"/>
            <a:ext cx="2824585" cy="3657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64917">
                    <a:extLst>
                      <a:ext uri="{9D8B030D-6E8A-4147-A177-3AD203B41FA5}">
                        <a16:colId xmlns:a16="http://schemas.microsoft.com/office/drawing/2014/main" val="2270566448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66910183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06502639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729318057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2506198449"/>
                      </a:ext>
                    </a:extLst>
                  </a:gridCol>
                </a:tblGrid>
                <a:tr h="14954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2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8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6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10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4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374083126"/>
                    </a:ext>
                  </a:extLst>
                </a:tr>
              </a:tbl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EBE9FA-C001-741A-02F8-2C85AF5917AA}"/>
                </a:ext>
              </a:extLst>
            </p:cNvPr>
            <p:cNvSpPr txBox="1"/>
            <p:nvPr/>
          </p:nvSpPr>
          <p:spPr>
            <a:xfrm>
              <a:off x="1145797" y="4440279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28" name="Freeform: Shape 9">
              <a:extLst>
                <a:ext uri="{FF2B5EF4-FFF2-40B4-BE49-F238E27FC236}">
                  <a16:creationId xmlns:a16="http://schemas.microsoft.com/office/drawing/2014/main" id="{0E397EAC-487B-6348-D9E9-1B4D00981924}"/>
                </a:ext>
              </a:extLst>
            </p:cNvPr>
            <p:cNvSpPr/>
            <p:nvPr/>
          </p:nvSpPr>
          <p:spPr>
            <a:xfrm rot="229409">
              <a:off x="1860913" y="3375183"/>
              <a:ext cx="129730" cy="577410"/>
            </a:xfrm>
            <a:custGeom>
              <a:avLst/>
              <a:gdLst>
                <a:gd name="connsiteX0" fmla="*/ 87931 w 195244"/>
                <a:gd name="connsiteY0" fmla="*/ 0 h 449943"/>
                <a:gd name="connsiteX1" fmla="*/ 15360 w 195244"/>
                <a:gd name="connsiteY1" fmla="*/ 87086 h 449943"/>
                <a:gd name="connsiteX2" fmla="*/ 44388 w 195244"/>
                <a:gd name="connsiteY2" fmla="*/ 188686 h 449943"/>
                <a:gd name="connsiteX3" fmla="*/ 175017 w 195244"/>
                <a:gd name="connsiteY3" fmla="*/ 203200 h 449943"/>
                <a:gd name="connsiteX4" fmla="*/ 175017 w 195244"/>
                <a:gd name="connsiteY4" fmla="*/ 362857 h 449943"/>
                <a:gd name="connsiteX5" fmla="*/ 131474 w 195244"/>
                <a:gd name="connsiteY5" fmla="*/ 391886 h 449943"/>
                <a:gd name="connsiteX6" fmla="*/ 116960 w 195244"/>
                <a:gd name="connsiteY6" fmla="*/ 449943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4" h="449943">
                  <a:moveTo>
                    <a:pt x="87931" y="0"/>
                  </a:moveTo>
                  <a:cubicBezTo>
                    <a:pt x="63741" y="29029"/>
                    <a:pt x="34801" y="54684"/>
                    <a:pt x="15360" y="87086"/>
                  </a:cubicBezTo>
                  <a:cubicBezTo>
                    <a:pt x="-8199" y="126352"/>
                    <a:pt x="-9077" y="170865"/>
                    <a:pt x="44388" y="188686"/>
                  </a:cubicBezTo>
                  <a:cubicBezTo>
                    <a:pt x="85951" y="202540"/>
                    <a:pt x="131474" y="198362"/>
                    <a:pt x="175017" y="203200"/>
                  </a:cubicBezTo>
                  <a:cubicBezTo>
                    <a:pt x="195428" y="264435"/>
                    <a:pt x="207840" y="280798"/>
                    <a:pt x="175017" y="362857"/>
                  </a:cubicBezTo>
                  <a:cubicBezTo>
                    <a:pt x="168538" y="379053"/>
                    <a:pt x="145988" y="382210"/>
                    <a:pt x="131474" y="391886"/>
                  </a:cubicBezTo>
                  <a:lnTo>
                    <a:pt x="116960" y="449943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10">
              <a:extLst>
                <a:ext uri="{FF2B5EF4-FFF2-40B4-BE49-F238E27FC236}">
                  <a16:creationId xmlns:a16="http://schemas.microsoft.com/office/drawing/2014/main" id="{15911877-517B-C900-65E2-3ADF2E782BBD}"/>
                </a:ext>
              </a:extLst>
            </p:cNvPr>
            <p:cNvSpPr/>
            <p:nvPr/>
          </p:nvSpPr>
          <p:spPr>
            <a:xfrm rot="229409">
              <a:off x="2393428" y="3375184"/>
              <a:ext cx="129730" cy="577410"/>
            </a:xfrm>
            <a:custGeom>
              <a:avLst/>
              <a:gdLst>
                <a:gd name="connsiteX0" fmla="*/ 87931 w 195244"/>
                <a:gd name="connsiteY0" fmla="*/ 0 h 449943"/>
                <a:gd name="connsiteX1" fmla="*/ 15360 w 195244"/>
                <a:gd name="connsiteY1" fmla="*/ 87086 h 449943"/>
                <a:gd name="connsiteX2" fmla="*/ 44388 w 195244"/>
                <a:gd name="connsiteY2" fmla="*/ 188686 h 449943"/>
                <a:gd name="connsiteX3" fmla="*/ 175017 w 195244"/>
                <a:gd name="connsiteY3" fmla="*/ 203200 h 449943"/>
                <a:gd name="connsiteX4" fmla="*/ 175017 w 195244"/>
                <a:gd name="connsiteY4" fmla="*/ 362857 h 449943"/>
                <a:gd name="connsiteX5" fmla="*/ 131474 w 195244"/>
                <a:gd name="connsiteY5" fmla="*/ 391886 h 449943"/>
                <a:gd name="connsiteX6" fmla="*/ 116960 w 195244"/>
                <a:gd name="connsiteY6" fmla="*/ 449943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4" h="449943">
                  <a:moveTo>
                    <a:pt x="87931" y="0"/>
                  </a:moveTo>
                  <a:cubicBezTo>
                    <a:pt x="63741" y="29029"/>
                    <a:pt x="34801" y="54684"/>
                    <a:pt x="15360" y="87086"/>
                  </a:cubicBezTo>
                  <a:cubicBezTo>
                    <a:pt x="-8199" y="126352"/>
                    <a:pt x="-9077" y="170865"/>
                    <a:pt x="44388" y="188686"/>
                  </a:cubicBezTo>
                  <a:cubicBezTo>
                    <a:pt x="85951" y="202540"/>
                    <a:pt x="131474" y="198362"/>
                    <a:pt x="175017" y="203200"/>
                  </a:cubicBezTo>
                  <a:cubicBezTo>
                    <a:pt x="195428" y="264435"/>
                    <a:pt x="207840" y="280798"/>
                    <a:pt x="175017" y="362857"/>
                  </a:cubicBezTo>
                  <a:cubicBezTo>
                    <a:pt x="168538" y="379053"/>
                    <a:pt x="145988" y="382210"/>
                    <a:pt x="131474" y="391886"/>
                  </a:cubicBezTo>
                  <a:lnTo>
                    <a:pt x="116960" y="449943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1">
              <a:extLst>
                <a:ext uri="{FF2B5EF4-FFF2-40B4-BE49-F238E27FC236}">
                  <a16:creationId xmlns:a16="http://schemas.microsoft.com/office/drawing/2014/main" id="{52B932D4-3855-B7A3-12F0-495B35B2C357}"/>
                </a:ext>
              </a:extLst>
            </p:cNvPr>
            <p:cNvSpPr/>
            <p:nvPr/>
          </p:nvSpPr>
          <p:spPr>
            <a:xfrm rot="229409">
              <a:off x="2939731" y="3375185"/>
              <a:ext cx="129730" cy="577410"/>
            </a:xfrm>
            <a:custGeom>
              <a:avLst/>
              <a:gdLst>
                <a:gd name="connsiteX0" fmla="*/ 87931 w 195244"/>
                <a:gd name="connsiteY0" fmla="*/ 0 h 449943"/>
                <a:gd name="connsiteX1" fmla="*/ 15360 w 195244"/>
                <a:gd name="connsiteY1" fmla="*/ 87086 h 449943"/>
                <a:gd name="connsiteX2" fmla="*/ 44388 w 195244"/>
                <a:gd name="connsiteY2" fmla="*/ 188686 h 449943"/>
                <a:gd name="connsiteX3" fmla="*/ 175017 w 195244"/>
                <a:gd name="connsiteY3" fmla="*/ 203200 h 449943"/>
                <a:gd name="connsiteX4" fmla="*/ 175017 w 195244"/>
                <a:gd name="connsiteY4" fmla="*/ 362857 h 449943"/>
                <a:gd name="connsiteX5" fmla="*/ 131474 w 195244"/>
                <a:gd name="connsiteY5" fmla="*/ 391886 h 449943"/>
                <a:gd name="connsiteX6" fmla="*/ 116960 w 195244"/>
                <a:gd name="connsiteY6" fmla="*/ 449943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4" h="449943">
                  <a:moveTo>
                    <a:pt x="87931" y="0"/>
                  </a:moveTo>
                  <a:cubicBezTo>
                    <a:pt x="63741" y="29029"/>
                    <a:pt x="34801" y="54684"/>
                    <a:pt x="15360" y="87086"/>
                  </a:cubicBezTo>
                  <a:cubicBezTo>
                    <a:pt x="-8199" y="126352"/>
                    <a:pt x="-9077" y="170865"/>
                    <a:pt x="44388" y="188686"/>
                  </a:cubicBezTo>
                  <a:cubicBezTo>
                    <a:pt x="85951" y="202540"/>
                    <a:pt x="131474" y="198362"/>
                    <a:pt x="175017" y="203200"/>
                  </a:cubicBezTo>
                  <a:cubicBezTo>
                    <a:pt x="195428" y="264435"/>
                    <a:pt x="207840" y="280798"/>
                    <a:pt x="175017" y="362857"/>
                  </a:cubicBezTo>
                  <a:cubicBezTo>
                    <a:pt x="168538" y="379053"/>
                    <a:pt x="145988" y="382210"/>
                    <a:pt x="131474" y="391886"/>
                  </a:cubicBezTo>
                  <a:lnTo>
                    <a:pt x="116960" y="449943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2">
              <a:extLst>
                <a:ext uri="{FF2B5EF4-FFF2-40B4-BE49-F238E27FC236}">
                  <a16:creationId xmlns:a16="http://schemas.microsoft.com/office/drawing/2014/main" id="{770145FF-4B7D-600F-B40C-6D8A9AAB7699}"/>
                </a:ext>
              </a:extLst>
            </p:cNvPr>
            <p:cNvSpPr/>
            <p:nvPr/>
          </p:nvSpPr>
          <p:spPr>
            <a:xfrm rot="229409">
              <a:off x="3486035" y="3375184"/>
              <a:ext cx="129730" cy="577410"/>
            </a:xfrm>
            <a:custGeom>
              <a:avLst/>
              <a:gdLst>
                <a:gd name="connsiteX0" fmla="*/ 87931 w 195244"/>
                <a:gd name="connsiteY0" fmla="*/ 0 h 449943"/>
                <a:gd name="connsiteX1" fmla="*/ 15360 w 195244"/>
                <a:gd name="connsiteY1" fmla="*/ 87086 h 449943"/>
                <a:gd name="connsiteX2" fmla="*/ 44388 w 195244"/>
                <a:gd name="connsiteY2" fmla="*/ 188686 h 449943"/>
                <a:gd name="connsiteX3" fmla="*/ 175017 w 195244"/>
                <a:gd name="connsiteY3" fmla="*/ 203200 h 449943"/>
                <a:gd name="connsiteX4" fmla="*/ 175017 w 195244"/>
                <a:gd name="connsiteY4" fmla="*/ 362857 h 449943"/>
                <a:gd name="connsiteX5" fmla="*/ 131474 w 195244"/>
                <a:gd name="connsiteY5" fmla="*/ 391886 h 449943"/>
                <a:gd name="connsiteX6" fmla="*/ 116960 w 195244"/>
                <a:gd name="connsiteY6" fmla="*/ 449943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4" h="449943">
                  <a:moveTo>
                    <a:pt x="87931" y="0"/>
                  </a:moveTo>
                  <a:cubicBezTo>
                    <a:pt x="63741" y="29029"/>
                    <a:pt x="34801" y="54684"/>
                    <a:pt x="15360" y="87086"/>
                  </a:cubicBezTo>
                  <a:cubicBezTo>
                    <a:pt x="-8199" y="126352"/>
                    <a:pt x="-9077" y="170865"/>
                    <a:pt x="44388" y="188686"/>
                  </a:cubicBezTo>
                  <a:cubicBezTo>
                    <a:pt x="85951" y="202540"/>
                    <a:pt x="131474" y="198362"/>
                    <a:pt x="175017" y="203200"/>
                  </a:cubicBezTo>
                  <a:cubicBezTo>
                    <a:pt x="195428" y="264435"/>
                    <a:pt x="207840" y="280798"/>
                    <a:pt x="175017" y="362857"/>
                  </a:cubicBezTo>
                  <a:cubicBezTo>
                    <a:pt x="168538" y="379053"/>
                    <a:pt x="145988" y="382210"/>
                    <a:pt x="131474" y="391886"/>
                  </a:cubicBezTo>
                  <a:lnTo>
                    <a:pt x="116960" y="449943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13">
              <a:extLst>
                <a:ext uri="{FF2B5EF4-FFF2-40B4-BE49-F238E27FC236}">
                  <a16:creationId xmlns:a16="http://schemas.microsoft.com/office/drawing/2014/main" id="{D52539D2-86B0-9EE8-194B-9D030517AE10}"/>
                </a:ext>
              </a:extLst>
            </p:cNvPr>
            <p:cNvSpPr/>
            <p:nvPr/>
          </p:nvSpPr>
          <p:spPr>
            <a:xfrm rot="229409">
              <a:off x="4032338" y="3375183"/>
              <a:ext cx="129730" cy="577410"/>
            </a:xfrm>
            <a:custGeom>
              <a:avLst/>
              <a:gdLst>
                <a:gd name="connsiteX0" fmla="*/ 87931 w 195244"/>
                <a:gd name="connsiteY0" fmla="*/ 0 h 449943"/>
                <a:gd name="connsiteX1" fmla="*/ 15360 w 195244"/>
                <a:gd name="connsiteY1" fmla="*/ 87086 h 449943"/>
                <a:gd name="connsiteX2" fmla="*/ 44388 w 195244"/>
                <a:gd name="connsiteY2" fmla="*/ 188686 h 449943"/>
                <a:gd name="connsiteX3" fmla="*/ 175017 w 195244"/>
                <a:gd name="connsiteY3" fmla="*/ 203200 h 449943"/>
                <a:gd name="connsiteX4" fmla="*/ 175017 w 195244"/>
                <a:gd name="connsiteY4" fmla="*/ 362857 h 449943"/>
                <a:gd name="connsiteX5" fmla="*/ 131474 w 195244"/>
                <a:gd name="connsiteY5" fmla="*/ 391886 h 449943"/>
                <a:gd name="connsiteX6" fmla="*/ 116960 w 195244"/>
                <a:gd name="connsiteY6" fmla="*/ 449943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4" h="449943">
                  <a:moveTo>
                    <a:pt x="87931" y="0"/>
                  </a:moveTo>
                  <a:cubicBezTo>
                    <a:pt x="63741" y="29029"/>
                    <a:pt x="34801" y="54684"/>
                    <a:pt x="15360" y="87086"/>
                  </a:cubicBezTo>
                  <a:cubicBezTo>
                    <a:pt x="-8199" y="126352"/>
                    <a:pt x="-9077" y="170865"/>
                    <a:pt x="44388" y="188686"/>
                  </a:cubicBezTo>
                  <a:cubicBezTo>
                    <a:pt x="85951" y="202540"/>
                    <a:pt x="131474" y="198362"/>
                    <a:pt x="175017" y="203200"/>
                  </a:cubicBezTo>
                  <a:cubicBezTo>
                    <a:pt x="195428" y="264435"/>
                    <a:pt x="207840" y="280798"/>
                    <a:pt x="175017" y="362857"/>
                  </a:cubicBezTo>
                  <a:cubicBezTo>
                    <a:pt x="168538" y="379053"/>
                    <a:pt x="145988" y="382210"/>
                    <a:pt x="131474" y="391886"/>
                  </a:cubicBezTo>
                  <a:lnTo>
                    <a:pt x="116960" y="449943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Content Placeholder 4">
              <a:extLst>
                <a:ext uri="{FF2B5EF4-FFF2-40B4-BE49-F238E27FC236}">
                  <a16:creationId xmlns:a16="http://schemas.microsoft.com/office/drawing/2014/main" id="{C547511C-EF51-C6BA-B4BF-9D39F30D4D9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76276" y="5305410"/>
            <a:ext cx="2824585" cy="3657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64917">
                    <a:extLst>
                      <a:ext uri="{9D8B030D-6E8A-4147-A177-3AD203B41FA5}">
                        <a16:colId xmlns:a16="http://schemas.microsoft.com/office/drawing/2014/main" val="2270566448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66910183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06502639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729318057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2506198449"/>
                      </a:ext>
                    </a:extLst>
                  </a:gridCol>
                </a:tblGrid>
                <a:tr h="14954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3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12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9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15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6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374083126"/>
                    </a:ext>
                  </a:extLst>
                </a:tr>
              </a:tbl>
            </a:graphicData>
          </a:graphic>
        </p:graphicFrame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1F9FC3-7899-9700-7049-0AFB0C1B9743}"/>
                </a:ext>
              </a:extLst>
            </p:cNvPr>
            <p:cNvSpPr txBox="1"/>
            <p:nvPr/>
          </p:nvSpPr>
          <p:spPr>
            <a:xfrm>
              <a:off x="538260" y="5195902"/>
              <a:ext cx="9893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 + b</a:t>
              </a:r>
            </a:p>
          </p:txBody>
        </p:sp>
        <p:graphicFrame>
          <p:nvGraphicFramePr>
            <p:cNvPr id="35" name="Content Placeholder 4">
              <a:extLst>
                <a:ext uri="{FF2B5EF4-FFF2-40B4-BE49-F238E27FC236}">
                  <a16:creationId xmlns:a16="http://schemas.microsoft.com/office/drawing/2014/main" id="{E2228AD3-DDD9-2CC7-82A9-29903139DD9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578776" y="3562688"/>
            <a:ext cx="2672845" cy="36576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34569">
                    <a:extLst>
                      <a:ext uri="{9D8B030D-6E8A-4147-A177-3AD203B41FA5}">
                        <a16:colId xmlns:a16="http://schemas.microsoft.com/office/drawing/2014/main" val="2270566448"/>
                      </a:ext>
                    </a:extLst>
                  </a:gridCol>
                  <a:gridCol w="534569">
                    <a:extLst>
                      <a:ext uri="{9D8B030D-6E8A-4147-A177-3AD203B41FA5}">
                        <a16:colId xmlns:a16="http://schemas.microsoft.com/office/drawing/2014/main" val="366910183"/>
                      </a:ext>
                    </a:extLst>
                  </a:gridCol>
                  <a:gridCol w="534569">
                    <a:extLst>
                      <a:ext uri="{9D8B030D-6E8A-4147-A177-3AD203B41FA5}">
                        <a16:colId xmlns:a16="http://schemas.microsoft.com/office/drawing/2014/main" val="306502639"/>
                      </a:ext>
                    </a:extLst>
                  </a:gridCol>
                  <a:gridCol w="534569">
                    <a:extLst>
                      <a:ext uri="{9D8B030D-6E8A-4147-A177-3AD203B41FA5}">
                        <a16:colId xmlns:a16="http://schemas.microsoft.com/office/drawing/2014/main" val="729318057"/>
                      </a:ext>
                    </a:extLst>
                  </a:gridCol>
                  <a:gridCol w="534569">
                    <a:extLst>
                      <a:ext uri="{9D8B030D-6E8A-4147-A177-3AD203B41FA5}">
                        <a16:colId xmlns:a16="http://schemas.microsoft.com/office/drawing/2014/main" val="2506198449"/>
                      </a:ext>
                    </a:extLst>
                  </a:gridCol>
                </a:tblGrid>
                <a:tr h="14954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T0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T1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T2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T3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T4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374083126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3467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5061578F-EB64-4FE8-044A-75D6A16C2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98133"/>
              </p:ext>
            </p:extLst>
          </p:nvPr>
        </p:nvGraphicFramePr>
        <p:xfrm>
          <a:off x="634689" y="1008893"/>
          <a:ext cx="10928972" cy="484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17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8B36-FEAD-78E1-D975-F2D9347F9505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Our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26BC-8926-DA34-FE93-3B8B54EEB37A}"/>
              </a:ext>
            </a:extLst>
          </p:cNvPr>
          <p:cNvSpPr txBox="1">
            <a:spLocks/>
          </p:cNvSpPr>
          <p:nvPr/>
        </p:nvSpPr>
        <p:spPr>
          <a:xfrm>
            <a:off x="595710" y="1251777"/>
            <a:ext cx="10937512" cy="27696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We developed: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/>
              <a:t>Multi threaded cost generator using spline interpolation and gating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/>
              <a:t>Block Linear Assignment Problem (LAP) solver for solving X-LAPs using GPU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/>
              <a:t>A compressed cost distribution kernel for faster dual ascent cost transfer</a:t>
            </a:r>
          </a:p>
        </p:txBody>
      </p:sp>
    </p:spTree>
    <p:extLst>
      <p:ext uri="{BB962C8B-B14F-4D97-AF65-F5344CB8AC3E}">
        <p14:creationId xmlns:p14="http://schemas.microsoft.com/office/powerpoint/2010/main" val="222548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4270-477A-E35E-6EAC-071665567550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Multi threaded cost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0EE1-326D-12C1-E9BE-63BD8EE3FECF}"/>
              </a:ext>
            </a:extLst>
          </p:cNvPr>
          <p:cNvSpPr txBox="1">
            <a:spLocks/>
          </p:cNvSpPr>
          <p:nvPr/>
        </p:nvSpPr>
        <p:spPr>
          <a:xfrm>
            <a:off x="595710" y="1241945"/>
            <a:ext cx="6778484" cy="43427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Generating scores efficiently is an important part of the MTT engine, since it is performed in real time.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use spline interpolation-based costs for realistic cost estimation for maneuverable targets (with the </a:t>
            </a:r>
            <a:r>
              <a:rPr lang="en-US" i="1" dirty="0" err="1"/>
              <a:t>alglib</a:t>
            </a:r>
            <a:r>
              <a:rPr lang="en-US" dirty="0"/>
              <a:t> package).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Coarse granularity: Each thread (in CPU) calculates costs for a particle at every time frame.</a:t>
            </a:r>
          </a:p>
        </p:txBody>
      </p:sp>
      <p:pic>
        <p:nvPicPr>
          <p:cNvPr id="4" name="Picture 3" descr="A picture containing line, diagram, plot, text&#10;&#10;Description automatically generated">
            <a:extLst>
              <a:ext uri="{FF2B5EF4-FFF2-40B4-BE49-F238E27FC236}">
                <a16:creationId xmlns:a16="http://schemas.microsoft.com/office/drawing/2014/main" id="{37F46348-E7A3-D13B-7453-5608F627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484" y="1032979"/>
            <a:ext cx="4251589" cy="3685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D12A5-E950-2656-1A51-0861A1089654}"/>
              </a:ext>
            </a:extLst>
          </p:cNvPr>
          <p:cNvSpPr txBox="1"/>
          <p:nvPr/>
        </p:nvSpPr>
        <p:spPr>
          <a:xfrm>
            <a:off x="7947452" y="4718366"/>
            <a:ext cx="373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Fig. Example particle trajectories</a:t>
            </a:r>
          </a:p>
        </p:txBody>
      </p:sp>
    </p:spTree>
    <p:extLst>
      <p:ext uri="{BB962C8B-B14F-4D97-AF65-F5344CB8AC3E}">
        <p14:creationId xmlns:p14="http://schemas.microsoft.com/office/powerpoint/2010/main" val="15579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39161-C8E0-5B45-8246-4356E0C091A2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Multi threaded cost generator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B0F75-452C-2A24-19D3-0D0581B235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710" y="1251777"/>
                <a:ext cx="6778484" cy="434277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Gating: Filtering out costs.</a:t>
                </a:r>
              </a:p>
              <a:p>
                <a:endParaRPr lang="en-US" dirty="0"/>
              </a:p>
              <a:p>
                <a:r>
                  <a:rPr lang="en-US" dirty="0"/>
                  <a:t>We introduce gating to reduce the computational footprint of Y-costs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 dirty="0" err="1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Perform Euclidean distance-based gating with some relaxation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(needs tuning).</a:t>
                </a:r>
              </a:p>
              <a:p>
                <a:endParaRPr lang="en-US" dirty="0"/>
              </a:p>
              <a:p>
                <a:r>
                  <a:rPr lang="en-US" dirty="0"/>
                  <a:t>We verify that the dual ascent algorithm is insensitive to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B0F75-452C-2A24-19D3-0D0581B23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10" y="1251777"/>
                <a:ext cx="6778484" cy="4342778"/>
              </a:xfrm>
              <a:prstGeom prst="rect">
                <a:avLst/>
              </a:prstGeom>
              <a:blipFill>
                <a:blip r:embed="rId2"/>
                <a:stretch>
                  <a:fillRect l="-1124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659D3ED-720D-6C43-6AC0-0B4FDBEB2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194" y="1032979"/>
            <a:ext cx="4193644" cy="52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1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31CB-CE92-8B47-2B25-FF3F36E53F57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Block Linear Assignment Problem (LAP) solver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EA6C18-A948-D455-97BD-4060DC574345}"/>
              </a:ext>
            </a:extLst>
          </p:cNvPr>
          <p:cNvGrpSpPr/>
          <p:nvPr/>
        </p:nvGrpSpPr>
        <p:grpSpPr>
          <a:xfrm>
            <a:off x="7346274" y="1546952"/>
            <a:ext cx="3865214" cy="3796226"/>
            <a:chOff x="7773511" y="1508603"/>
            <a:chExt cx="3865214" cy="3796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3E1B78-CFCB-381D-AB4C-9CAC1B021152}"/>
                    </a:ext>
                  </a:extLst>
                </p:cNvPr>
                <p:cNvSpPr txBox="1"/>
                <p:nvPr/>
              </p:nvSpPr>
              <p:spPr>
                <a:xfrm>
                  <a:off x="8996218" y="1508603"/>
                  <a:ext cx="2087110" cy="992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E680DA0-BA12-D888-2A30-0597A6C02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6218" y="1508603"/>
                  <a:ext cx="2087110" cy="992644"/>
                </a:xfrm>
                <a:prstGeom prst="rect">
                  <a:avLst/>
                </a:prstGeom>
                <a:blipFill>
                  <a:blip r:embed="rId2"/>
                  <a:stretch>
                    <a:fillRect l="-16265" t="-92500" b="-14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4D670D-905E-3B6C-B400-9E794E5E86CC}"/>
                </a:ext>
              </a:extLst>
            </p:cNvPr>
            <p:cNvGrpSpPr/>
            <p:nvPr/>
          </p:nvGrpSpPr>
          <p:grpSpPr>
            <a:xfrm>
              <a:off x="7773511" y="2714425"/>
              <a:ext cx="3865214" cy="1982281"/>
              <a:chOff x="7773511" y="2714425"/>
              <a:chExt cx="3865214" cy="198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B06DBC97-32CC-D1BE-D8D2-6C01F1A2A812}"/>
                      </a:ext>
                    </a:extLst>
                  </p:cNvPr>
                  <p:cNvSpPr txBox="1"/>
                  <p:nvPr/>
                </p:nvSpPr>
                <p:spPr>
                  <a:xfrm>
                    <a:off x="7773511" y="2714425"/>
                    <a:ext cx="1222707" cy="90031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5363D53F-E4C3-3D27-FAA9-1B56C96E47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3511" y="2714425"/>
                    <a:ext cx="1222707" cy="90031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6289" t="-108333" r="-4124" b="-163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9EA0B2D-8520-8815-AEB5-B51CA39588F8}"/>
                      </a:ext>
                    </a:extLst>
                  </p:cNvPr>
                  <p:cNvSpPr txBox="1"/>
                  <p:nvPr/>
                </p:nvSpPr>
                <p:spPr>
                  <a:xfrm>
                    <a:off x="7773511" y="3831213"/>
                    <a:ext cx="1222707" cy="8654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47340033-295F-FF49-A046-0DCAB7EC67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3511" y="3831213"/>
                    <a:ext cx="1222707" cy="86549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6289" t="-113043" r="-4124" b="-17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8774BAC9-B791-6225-D890-DAA94AD396A1}"/>
                      </a:ext>
                    </a:extLst>
                  </p:cNvPr>
                  <p:cNvSpPr txBox="1"/>
                  <p:nvPr/>
                </p:nvSpPr>
                <p:spPr>
                  <a:xfrm>
                    <a:off x="9337454" y="2958634"/>
                    <a:ext cx="230127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∈{1,2,…,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7E3D7036-6BFD-C9EC-3BA0-8D7349C091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7454" y="2958634"/>
                    <a:ext cx="230127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E30B757-B084-7485-75CA-AD8E7F75E746}"/>
                      </a:ext>
                    </a:extLst>
                  </p:cNvPr>
                  <p:cNvSpPr txBox="1"/>
                  <p:nvPr/>
                </p:nvSpPr>
                <p:spPr>
                  <a:xfrm>
                    <a:off x="9337454" y="4049223"/>
                    <a:ext cx="230127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∈{1,2,…,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9C039D8-1249-723D-CA04-1D07498134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7454" y="4049223"/>
                    <a:ext cx="2301271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1EE2636-E147-42E5-BA28-184A58FE91C6}"/>
                    </a:ext>
                  </a:extLst>
                </p:cNvPr>
                <p:cNvSpPr txBox="1"/>
                <p:nvPr/>
              </p:nvSpPr>
              <p:spPr>
                <a:xfrm>
                  <a:off x="7773511" y="4913183"/>
                  <a:ext cx="3745834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lang="en-US" dirty="0"/>
                    <a:t>	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∈{1,2,…,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A2888C6-871A-F005-89CB-D5613134B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3511" y="4913183"/>
                  <a:ext cx="3745834" cy="391646"/>
                </a:xfrm>
                <a:prstGeom prst="rect">
                  <a:avLst/>
                </a:prstGeom>
                <a:blipFill>
                  <a:blip r:embed="rId8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78A4FC-1D1C-713D-591A-58C0FA0227E5}"/>
              </a:ext>
            </a:extLst>
          </p:cNvPr>
          <p:cNvGrpSpPr/>
          <p:nvPr/>
        </p:nvGrpSpPr>
        <p:grpSpPr>
          <a:xfrm>
            <a:off x="839771" y="1425102"/>
            <a:ext cx="4471081" cy="4007796"/>
            <a:chOff x="509833" y="1510216"/>
            <a:chExt cx="4471081" cy="4007796"/>
          </a:xfrm>
        </p:grpSpPr>
        <p:pic>
          <p:nvPicPr>
            <p:cNvPr id="13" name="Graphic 12" descr="Taxi with solid fill">
              <a:extLst>
                <a:ext uri="{FF2B5EF4-FFF2-40B4-BE49-F238E27FC236}">
                  <a16:creationId xmlns:a16="http://schemas.microsoft.com/office/drawing/2014/main" id="{14399A3D-A8DD-053C-16FE-A78EE94C5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0348" y="2345126"/>
              <a:ext cx="799091" cy="799091"/>
            </a:xfrm>
            <a:prstGeom prst="rect">
              <a:avLst/>
            </a:prstGeom>
          </p:spPr>
        </p:pic>
        <p:pic>
          <p:nvPicPr>
            <p:cNvPr id="14" name="Graphic 13" descr="Taxi with solid fill">
              <a:extLst>
                <a:ext uri="{FF2B5EF4-FFF2-40B4-BE49-F238E27FC236}">
                  <a16:creationId xmlns:a16="http://schemas.microsoft.com/office/drawing/2014/main" id="{F3EB4EAB-F3CA-525D-C9B0-60EA729A5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0347" y="3144217"/>
              <a:ext cx="799091" cy="799091"/>
            </a:xfrm>
            <a:prstGeom prst="rect">
              <a:avLst/>
            </a:prstGeom>
          </p:spPr>
        </p:pic>
        <p:pic>
          <p:nvPicPr>
            <p:cNvPr id="15" name="Graphic 14" descr="Taxi with solid fill">
              <a:extLst>
                <a:ext uri="{FF2B5EF4-FFF2-40B4-BE49-F238E27FC236}">
                  <a16:creationId xmlns:a16="http://schemas.microsoft.com/office/drawing/2014/main" id="{0E575013-0CF5-1E47-85FC-26C79D2CB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0346" y="3919830"/>
              <a:ext cx="799091" cy="799091"/>
            </a:xfrm>
            <a:prstGeom prst="rect">
              <a:avLst/>
            </a:prstGeom>
          </p:spPr>
        </p:pic>
        <p:pic>
          <p:nvPicPr>
            <p:cNvPr id="16" name="Graphic 15" descr="Taxi with solid fill">
              <a:extLst>
                <a:ext uri="{FF2B5EF4-FFF2-40B4-BE49-F238E27FC236}">
                  <a16:creationId xmlns:a16="http://schemas.microsoft.com/office/drawing/2014/main" id="{C2711C4C-E77E-DD7C-90D1-52AA89A12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0346" y="4718921"/>
              <a:ext cx="799091" cy="799091"/>
            </a:xfrm>
            <a:prstGeom prst="rect">
              <a:avLst/>
            </a:prstGeom>
          </p:spPr>
        </p:pic>
        <p:pic>
          <p:nvPicPr>
            <p:cNvPr id="17" name="Graphic 16" descr="Taxi with solid fill">
              <a:extLst>
                <a:ext uri="{FF2B5EF4-FFF2-40B4-BE49-F238E27FC236}">
                  <a16:creationId xmlns:a16="http://schemas.microsoft.com/office/drawing/2014/main" id="{65DFFBFA-8613-C8D3-CA59-B8FE47276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0346" y="1569513"/>
              <a:ext cx="799091" cy="799091"/>
            </a:xfrm>
            <a:prstGeom prst="rect">
              <a:avLst/>
            </a:prstGeom>
          </p:spPr>
        </p:pic>
        <p:pic>
          <p:nvPicPr>
            <p:cNvPr id="18" name="Graphic 17" descr="User with solid fill">
              <a:extLst>
                <a:ext uri="{FF2B5EF4-FFF2-40B4-BE49-F238E27FC236}">
                  <a16:creationId xmlns:a16="http://schemas.microsoft.com/office/drawing/2014/main" id="{3A219C3C-F0BA-5B02-E041-2D4F63368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57583" y="1632066"/>
              <a:ext cx="673984" cy="673984"/>
            </a:xfrm>
            <a:prstGeom prst="rect">
              <a:avLst/>
            </a:prstGeom>
          </p:spPr>
        </p:pic>
        <p:pic>
          <p:nvPicPr>
            <p:cNvPr id="19" name="Graphic 18" descr="User with solid fill">
              <a:extLst>
                <a:ext uri="{FF2B5EF4-FFF2-40B4-BE49-F238E27FC236}">
                  <a16:creationId xmlns:a16="http://schemas.microsoft.com/office/drawing/2014/main" id="{6097F4A9-256F-0474-93F5-05C7A3A94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48156" y="2407679"/>
              <a:ext cx="673984" cy="673984"/>
            </a:xfrm>
            <a:prstGeom prst="rect">
              <a:avLst/>
            </a:prstGeom>
          </p:spPr>
        </p:pic>
        <p:pic>
          <p:nvPicPr>
            <p:cNvPr id="20" name="Graphic 19" descr="User with solid fill">
              <a:extLst>
                <a:ext uri="{FF2B5EF4-FFF2-40B4-BE49-F238E27FC236}">
                  <a16:creationId xmlns:a16="http://schemas.microsoft.com/office/drawing/2014/main" id="{02CE1912-D0EE-ADFB-3FF6-BE2A2B792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57583" y="3160714"/>
              <a:ext cx="673984" cy="673984"/>
            </a:xfrm>
            <a:prstGeom prst="rect">
              <a:avLst/>
            </a:prstGeom>
          </p:spPr>
        </p:pic>
        <p:pic>
          <p:nvPicPr>
            <p:cNvPr id="21" name="Graphic 20" descr="User with solid fill">
              <a:extLst>
                <a:ext uri="{FF2B5EF4-FFF2-40B4-BE49-F238E27FC236}">
                  <a16:creationId xmlns:a16="http://schemas.microsoft.com/office/drawing/2014/main" id="{DF1683A8-2584-67BD-1BAC-A4B94624B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53255" y="3982383"/>
              <a:ext cx="673984" cy="673984"/>
            </a:xfrm>
            <a:prstGeom prst="rect">
              <a:avLst/>
            </a:prstGeom>
          </p:spPr>
        </p:pic>
        <p:pic>
          <p:nvPicPr>
            <p:cNvPr id="22" name="Graphic 21" descr="User with solid fill">
              <a:extLst>
                <a:ext uri="{FF2B5EF4-FFF2-40B4-BE49-F238E27FC236}">
                  <a16:creationId xmlns:a16="http://schemas.microsoft.com/office/drawing/2014/main" id="{F9C649DD-AC98-6A20-C371-8C15BC59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53255" y="4694428"/>
              <a:ext cx="673984" cy="673984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906823-B256-D31A-5C2B-CB6AC2C56AD8}"/>
                </a:ext>
              </a:extLst>
            </p:cNvPr>
            <p:cNvCxnSpPr>
              <a:cxnSpLocks/>
              <a:stCxn id="15" idx="3"/>
              <a:endCxn id="19" idx="1"/>
            </p:cNvCxnSpPr>
            <p:nvPr/>
          </p:nvCxnSpPr>
          <p:spPr>
            <a:xfrm flipV="1">
              <a:off x="1699437" y="2744671"/>
              <a:ext cx="2148719" cy="157470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17DE6E9-F5E3-EEE7-946A-1C6B40D23758}"/>
                </a:ext>
              </a:extLst>
            </p:cNvPr>
            <p:cNvCxnSpPr>
              <a:cxnSpLocks/>
              <a:stCxn id="13" idx="3"/>
              <a:endCxn id="20" idx="1"/>
            </p:cNvCxnSpPr>
            <p:nvPr/>
          </p:nvCxnSpPr>
          <p:spPr>
            <a:xfrm>
              <a:off x="1699439" y="2744672"/>
              <a:ext cx="2158144" cy="75303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773A17-1F98-DBA3-45E1-F8BD2BF6A437}"/>
                </a:ext>
              </a:extLst>
            </p:cNvPr>
            <p:cNvCxnSpPr>
              <a:cxnSpLocks/>
              <a:stCxn id="16" idx="3"/>
              <a:endCxn id="21" idx="1"/>
            </p:cNvCxnSpPr>
            <p:nvPr/>
          </p:nvCxnSpPr>
          <p:spPr>
            <a:xfrm flipV="1">
              <a:off x="1699437" y="4319375"/>
              <a:ext cx="2153818" cy="79909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CD6C38-5E0A-75D1-A542-DC9035901CA7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1701599" y="1974703"/>
              <a:ext cx="2151656" cy="3056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1E88897-AB7C-C842-7EB7-C1427246C97E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 flipV="1">
              <a:off x="1699437" y="1969058"/>
              <a:ext cx="2158146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91E762-1D91-6045-458E-B1D65E32CC84}"/>
                </a:ext>
              </a:extLst>
            </p:cNvPr>
            <p:cNvCxnSpPr>
              <a:cxnSpLocks/>
              <a:stCxn id="15" idx="3"/>
              <a:endCxn id="22" idx="1"/>
            </p:cNvCxnSpPr>
            <p:nvPr/>
          </p:nvCxnSpPr>
          <p:spPr>
            <a:xfrm>
              <a:off x="1699437" y="4319376"/>
              <a:ext cx="2153818" cy="71204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8A2B13-D722-518E-DE05-AA50451737FA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 flipV="1">
              <a:off x="1699438" y="1969058"/>
              <a:ext cx="2158145" cy="157470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08AE8F-B845-D710-E4F8-7EAC60CCAFCF}"/>
                </a:ext>
              </a:extLst>
            </p:cNvPr>
            <p:cNvSpPr txBox="1"/>
            <p:nvPr/>
          </p:nvSpPr>
          <p:spPr>
            <a:xfrm>
              <a:off x="511997" y="17325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3CC733-0C23-3D52-2AC3-CDD423AA5AFB}"/>
                </a:ext>
              </a:extLst>
            </p:cNvPr>
            <p:cNvSpPr txBox="1"/>
            <p:nvPr/>
          </p:nvSpPr>
          <p:spPr>
            <a:xfrm>
              <a:off x="511997" y="25309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2F73A4-0BEF-7BA5-FB60-4982711F6CC6}"/>
                </a:ext>
              </a:extLst>
            </p:cNvPr>
            <p:cNvSpPr txBox="1"/>
            <p:nvPr/>
          </p:nvSpPr>
          <p:spPr>
            <a:xfrm>
              <a:off x="511997" y="33293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0D5715-72BA-B420-A0E1-18926AE6686F}"/>
                </a:ext>
              </a:extLst>
            </p:cNvPr>
            <p:cNvSpPr txBox="1"/>
            <p:nvPr/>
          </p:nvSpPr>
          <p:spPr>
            <a:xfrm>
              <a:off x="511997" y="410491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173345A-1D5C-9E9A-BEDF-811B78D687FA}"/>
                </a:ext>
              </a:extLst>
            </p:cNvPr>
            <p:cNvSpPr txBox="1"/>
            <p:nvPr/>
          </p:nvSpPr>
          <p:spPr>
            <a:xfrm>
              <a:off x="509833" y="4906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2419A3-03BF-699E-4C34-1F04DC5C7E5E}"/>
                </a:ext>
              </a:extLst>
            </p:cNvPr>
            <p:cNvSpPr txBox="1"/>
            <p:nvPr/>
          </p:nvSpPr>
          <p:spPr>
            <a:xfrm>
              <a:off x="4640756" y="171698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AE163F-F3BB-B89D-8389-43409B593513}"/>
                </a:ext>
              </a:extLst>
            </p:cNvPr>
            <p:cNvSpPr txBox="1"/>
            <p:nvPr/>
          </p:nvSpPr>
          <p:spPr>
            <a:xfrm>
              <a:off x="4640756" y="251538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E70F1A-364F-D330-C396-97C05DAB8799}"/>
                </a:ext>
              </a:extLst>
            </p:cNvPr>
            <p:cNvSpPr txBox="1"/>
            <p:nvPr/>
          </p:nvSpPr>
          <p:spPr>
            <a:xfrm>
              <a:off x="4640756" y="33137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393943-2843-D882-4FF0-7CFD3722C42D}"/>
                </a:ext>
              </a:extLst>
            </p:cNvPr>
            <p:cNvSpPr txBox="1"/>
            <p:nvPr/>
          </p:nvSpPr>
          <p:spPr>
            <a:xfrm>
              <a:off x="4640756" y="40893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101CDE-DA08-43B1-270E-8C6FC7A20FB9}"/>
                </a:ext>
              </a:extLst>
            </p:cNvPr>
            <p:cNvSpPr txBox="1"/>
            <p:nvPr/>
          </p:nvSpPr>
          <p:spPr>
            <a:xfrm>
              <a:off x="4638592" y="489122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71D170C-D0FA-52A2-DBBF-7FC219AC0E0C}"/>
                    </a:ext>
                  </a:extLst>
                </p:cNvPr>
                <p:cNvSpPr txBox="1"/>
                <p:nvPr/>
              </p:nvSpPr>
              <p:spPr>
                <a:xfrm>
                  <a:off x="2390431" y="1510216"/>
                  <a:ext cx="6524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93B6F43-F0A9-87A5-9540-D84D2B76A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0431" y="1510216"/>
                  <a:ext cx="652486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B9FB326-5839-7F1D-A6DE-C46D9AC80C48}"/>
                    </a:ext>
                  </a:extLst>
                </p:cNvPr>
                <p:cNvSpPr txBox="1"/>
                <p:nvPr/>
              </p:nvSpPr>
              <p:spPr>
                <a:xfrm rot="19418715">
                  <a:off x="2531415" y="2218286"/>
                  <a:ext cx="6596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9D3E339-3AEA-0D8A-26AE-898B47F076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8715">
                  <a:off x="2531415" y="2218286"/>
                  <a:ext cx="659604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5F2C351-C50E-CB70-4BD8-A621BD240119}"/>
                    </a:ext>
                  </a:extLst>
                </p:cNvPr>
                <p:cNvSpPr txBox="1"/>
                <p:nvPr/>
              </p:nvSpPr>
              <p:spPr>
                <a:xfrm rot="3212904">
                  <a:off x="2959778" y="3599488"/>
                  <a:ext cx="6524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FC472DE-F7F1-825B-9094-5816577E52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12904">
                  <a:off x="2959778" y="3599488"/>
                  <a:ext cx="652486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070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EEBE-7FC6-9BA3-8978-7F0734129AE8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Block Linear Assignment Problem (LAP) solver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861AE90-2FAC-2444-59FF-0458E713D8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710" y="1251777"/>
                <a:ext cx="6163905" cy="434277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The Dual Ascent algorithm involves solving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LAPs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Block LAP solver assigns each LAP to a GPU thread block to solve independently using a novel high performant algorithm HyLAC (under review).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Block LAP is significantly faster than tiled LAP.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861AE90-2FAC-2444-59FF-0458E713D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10" y="1251777"/>
                <a:ext cx="6163905" cy="4342778"/>
              </a:xfrm>
              <a:prstGeom prst="rect">
                <a:avLst/>
              </a:prstGeom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9F7BFB68-7D90-55AD-BBC3-D5701AE0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787" y="1740067"/>
            <a:ext cx="5244800" cy="31524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C54D34-6296-5134-F492-80064C2142E7}"/>
                  </a:ext>
                </a:extLst>
              </p:cNvPr>
              <p:cNvSpPr txBox="1"/>
              <p:nvPr/>
            </p:nvSpPr>
            <p:spPr>
              <a:xfrm>
                <a:off x="6863787" y="4892526"/>
                <a:ext cx="524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Speedups with block LAP solver mean ~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708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C54D34-6296-5134-F492-80064C214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787" y="4892526"/>
                <a:ext cx="5244800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28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F9DF-9DA2-EEDF-2DF6-40AB2469E9A0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Compressed Cost Distribution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C4CCED-033B-BABA-95B5-8C08E5E5493D}"/>
                  </a:ext>
                </a:extLst>
              </p:cNvPr>
              <p:cNvSpPr txBox="1"/>
              <p:nvPr/>
            </p:nvSpPr>
            <p:spPr>
              <a:xfrm>
                <a:off x="810228" y="1261641"/>
                <a:ext cx="5671595" cy="3076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Arial"/>
                    <a:cs typeface="Arial"/>
                  </a:rPr>
                  <a:t>Embarrassingly parallelizable but expensive operation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Arial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sz="2200" dirty="0">
                    <a:latin typeface="Arial"/>
                    <a:cs typeface="Arial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Arial"/>
                    <a:cs typeface="Arial"/>
                  </a:rPr>
                  <a:t>Can be parallelized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200" dirty="0">
                    <a:latin typeface="Arial"/>
                    <a:cs typeface="Arial"/>
                  </a:rPr>
                  <a:t> threads.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Arial"/>
                    <a:cs typeface="Arial"/>
                  </a:rPr>
                  <a:t>For a problem with 100 targets with 100 frames, naïve approach would require 1M threads (too high even for a GPU).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C4CCED-033B-BABA-95B5-8C08E5E5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8" y="1261641"/>
                <a:ext cx="5671595" cy="3076548"/>
              </a:xfrm>
              <a:prstGeom prst="rect">
                <a:avLst/>
              </a:prstGeom>
              <a:blipFill>
                <a:blip r:embed="rId2"/>
                <a:stretch>
                  <a:fillRect l="-1116" r="-2009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A5D5390-0463-C9C7-300E-73A17EE8F161}"/>
              </a:ext>
            </a:extLst>
          </p:cNvPr>
          <p:cNvSpPr txBox="1"/>
          <p:nvPr/>
        </p:nvSpPr>
        <p:spPr>
          <a:xfrm>
            <a:off x="7130004" y="1261641"/>
            <a:ext cx="3970117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Arial"/>
                <a:cs typeface="Arial"/>
              </a:rPr>
              <a:t>Solution</a:t>
            </a:r>
            <a:r>
              <a:rPr lang="en-US" dirty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Many costs are too high and never contribute to the solution (based on gating)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Use compression and only store meaningful costs</a:t>
            </a:r>
          </a:p>
        </p:txBody>
      </p:sp>
    </p:spTree>
    <p:extLst>
      <p:ext uri="{BB962C8B-B14F-4D97-AF65-F5344CB8AC3E}">
        <p14:creationId xmlns:p14="http://schemas.microsoft.com/office/powerpoint/2010/main" val="313020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739FA7-4B26-44FB-ECD8-B0820D4F66D4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Compressed Cost Distribution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D3A75-8B75-1D4B-C110-B3490BDEEBA0}"/>
              </a:ext>
            </a:extLst>
          </p:cNvPr>
          <p:cNvSpPr txBox="1"/>
          <p:nvPr/>
        </p:nvSpPr>
        <p:spPr>
          <a:xfrm>
            <a:off x="595710" y="1032979"/>
            <a:ext cx="10734029" cy="104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Compressed Sparse Row Coordinate (CSRCOO) format is used for compression.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Picture 6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1FBEDC16-C420-C149-DA2A-E54C9BBD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079" y="1719387"/>
            <a:ext cx="7009667" cy="45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18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B2E2-0020-A4F1-5820-0B4746C9DB80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Compressed Cost Distribution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80D5A-45BC-54B1-24CE-9B2034095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53" y="1490642"/>
            <a:ext cx="5552628" cy="3660092"/>
          </a:xfrm>
          <a:prstGeom prst="rect">
            <a:avLst/>
          </a:prstGeom>
        </p:spPr>
      </p:pic>
      <p:pic>
        <p:nvPicPr>
          <p:cNvPr id="5" name="Picture 4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CCA7C5FF-1CC4-392D-40E3-D5C2A8EF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821" y="1490642"/>
            <a:ext cx="5676592" cy="35327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D81CA-C3C8-A46E-86ED-957133BB503E}"/>
                  </a:ext>
                </a:extLst>
              </p:cNvPr>
              <p:cNvSpPr txBox="1"/>
              <p:nvPr/>
            </p:nvSpPr>
            <p:spPr>
              <a:xfrm>
                <a:off x="6236821" y="5023414"/>
                <a:ext cx="5676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Speedups with compressed cost distribution</a:t>
                </a:r>
              </a:p>
              <a:p>
                <a:pPr algn="ctr"/>
                <a:r>
                  <a:rPr lang="en-US" dirty="0"/>
                  <a:t>Mean ~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24.7×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D81CA-C3C8-A46E-86ED-957133BB5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821" y="5023414"/>
                <a:ext cx="5676589" cy="646331"/>
              </a:xfrm>
              <a:prstGeom prst="rect">
                <a:avLst/>
              </a:prstGeom>
              <a:blipFill>
                <a:blip r:embed="rId4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12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5ACEF4B-999E-4B0E-5A0D-A9744770A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992841"/>
              </p:ext>
            </p:extLst>
          </p:nvPr>
        </p:nvGraphicFramePr>
        <p:xfrm>
          <a:off x="634689" y="1008893"/>
          <a:ext cx="10928972" cy="484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418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38CF306-241A-3EC4-4C9E-6F2F22EC5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400637"/>
              </p:ext>
            </p:extLst>
          </p:nvPr>
        </p:nvGraphicFramePr>
        <p:xfrm>
          <a:off x="634689" y="1008893"/>
          <a:ext cx="10928972" cy="484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546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298A-9AE5-3FA6-F365-B9EC13503F3F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AE8DF-6524-0DD9-363F-4B3E3F0382BD}"/>
              </a:ext>
            </a:extLst>
          </p:cNvPr>
          <p:cNvSpPr txBox="1">
            <a:spLocks/>
          </p:cNvSpPr>
          <p:nvPr/>
        </p:nvSpPr>
        <p:spPr>
          <a:xfrm>
            <a:off x="595710" y="1092387"/>
            <a:ext cx="10937512" cy="48414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Criteria:</a:t>
            </a:r>
          </a:p>
          <a:p>
            <a:pPr marL="574675" lvl="1" indent="0">
              <a:lnSpc>
                <a:spcPct val="150000"/>
              </a:lnSpc>
              <a:buFont typeface="Arial"/>
              <a:buNone/>
            </a:pPr>
            <a:r>
              <a:rPr lang="en-US" dirty="0"/>
              <a:t>MMEP (Mismatch Error Percentage), ITCP (Incorrect Trajectory Count Percentage)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Computational platform:</a:t>
            </a:r>
          </a:p>
          <a:p>
            <a:pPr marL="574675" lvl="1" indent="0">
              <a:buFont typeface="Arial"/>
              <a:buNone/>
            </a:pPr>
            <a:r>
              <a:rPr lang="en-US" dirty="0"/>
              <a:t>A100 GPU with 80GB high bandwidth memory</a:t>
            </a:r>
          </a:p>
          <a:p>
            <a:pPr marL="574675" lvl="1" indent="0">
              <a:buFont typeface="Arial"/>
              <a:buNone/>
            </a:pPr>
            <a:r>
              <a:rPr lang="en-US" dirty="0"/>
              <a:t>AMD EPYC 7413 24 core CPU with 128 GB DDR4 RAM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Baseline: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Vadrevu</a:t>
            </a:r>
            <a:r>
              <a:rPr lang="en-US" dirty="0"/>
              <a:t> and Nagi, Fusion 2020</a:t>
            </a:r>
          </a:p>
        </p:txBody>
      </p:sp>
    </p:spTree>
    <p:extLst>
      <p:ext uri="{BB962C8B-B14F-4D97-AF65-F5344CB8AC3E}">
        <p14:creationId xmlns:p14="http://schemas.microsoft.com/office/powerpoint/2010/main" val="2788194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6A0E-B42F-0A1B-FF7B-3314ED9CC8DA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Performance Evaluation: Solution accuracy with gating</a:t>
            </a:r>
          </a:p>
        </p:txBody>
      </p:sp>
      <p:pic>
        <p:nvPicPr>
          <p:cNvPr id="4" name="Picture 3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A46C64A5-231B-5B69-B71F-D39FF1462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95642" y="1401982"/>
            <a:ext cx="5838250" cy="3429000"/>
          </a:xfrm>
          <a:prstGeom prst="rect">
            <a:avLst/>
          </a:prstGeom>
        </p:spPr>
      </p:pic>
      <p:pic>
        <p:nvPicPr>
          <p:cNvPr id="7" name="Picture 6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5BE8B946-4ED5-0249-31C2-147A8B338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6258110" y="1401982"/>
            <a:ext cx="5838252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A0D3D-8AE7-AA13-32D2-4DF0A22D7FD8}"/>
              </a:ext>
            </a:extLst>
          </p:cNvPr>
          <p:cNvSpPr txBox="1"/>
          <p:nvPr/>
        </p:nvSpPr>
        <p:spPr>
          <a:xfrm>
            <a:off x="595715" y="5015319"/>
            <a:ext cx="1150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Comparing ITCP and MMEP scores with and w/out gating</a:t>
            </a:r>
          </a:p>
        </p:txBody>
      </p:sp>
    </p:spTree>
    <p:extLst>
      <p:ext uri="{BB962C8B-B14F-4D97-AF65-F5344CB8AC3E}">
        <p14:creationId xmlns:p14="http://schemas.microsoft.com/office/powerpoint/2010/main" val="2393866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AE70D5-C267-75FD-D4AD-417D01EB2CCA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Performance Evaluation: Solution times</a:t>
            </a:r>
          </a:p>
        </p:txBody>
      </p:sp>
      <p:pic>
        <p:nvPicPr>
          <p:cNvPr id="3" name="Picture 2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9E0AB96C-6643-4038-EC04-B5D5C552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1316"/>
            <a:ext cx="8045370" cy="48357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77498-84FC-AA21-5970-EC8202591DA4}"/>
                  </a:ext>
                </a:extLst>
              </p:cNvPr>
              <p:cNvSpPr txBox="1"/>
              <p:nvPr/>
            </p:nvSpPr>
            <p:spPr>
              <a:xfrm>
                <a:off x="4992402" y="5707096"/>
                <a:ext cx="24801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Overall time speedups</a:t>
                </a:r>
              </a:p>
              <a:p>
                <a:pPr algn="ctr"/>
                <a:r>
                  <a:rPr lang="en-US" dirty="0"/>
                  <a:t>Mean ~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5.86×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77498-84FC-AA21-5970-EC8202591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02" y="5707096"/>
                <a:ext cx="2480166" cy="646331"/>
              </a:xfrm>
              <a:prstGeom prst="rect">
                <a:avLst/>
              </a:prstGeom>
              <a:blipFill>
                <a:blip r:embed="rId3"/>
                <a:stretch>
                  <a:fillRect l="-2041" t="-3846" r="-1020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637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01B49-DE35-45EB-850E-AF4A704A54A1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Conclusions and future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B8523-E9BC-FE8A-0821-9EEA40B7AF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710" y="1251778"/>
                <a:ext cx="10816928" cy="318599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We present a significantly faster solution for MAP when applied to MTT</a:t>
                </a:r>
              </a:p>
              <a:p>
                <a:pPr>
                  <a:lnSpc>
                    <a:spcPct val="150000"/>
                  </a:lnSpc>
                  <a:spcBef>
                    <a:spcPts val="25"/>
                  </a:spcBef>
                </a:pPr>
                <a:r>
                  <a:rPr lang="en-US" dirty="0"/>
                  <a:t>Current performance is bounded by Amdahl’s law:</a:t>
                </a:r>
              </a:p>
              <a:p>
                <a:pPr marL="457200" lvl="1" indent="0">
                  <a:spcBef>
                    <a:spcPts val="25"/>
                  </a:spcBef>
                  <a:buNone/>
                </a:pPr>
                <a:r>
                  <a:rPr lang="en-US" dirty="0"/>
                  <a:t>i.e. since 85% of computation time is accelerated the max performance gain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the inverse of speedup in 85% of the computation.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Memory footprint of y-costs is still high and it should be avoided by compressing y-costs throughout.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Combine deterministic and stochastic approaches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B8523-E9BC-FE8A-0821-9EEA40B7A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10" y="1251778"/>
                <a:ext cx="10816928" cy="3185998"/>
              </a:xfrm>
              <a:prstGeom prst="rect">
                <a:avLst/>
              </a:prstGeom>
              <a:blipFill>
                <a:blip r:embed="rId2"/>
                <a:stretch>
                  <a:fillRect l="-704" r="-2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04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71813-183F-FE4C-A516-0E715D3A5D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7402" y="2629510"/>
            <a:ext cx="5843588" cy="14162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Thank you!</a:t>
            </a:r>
          </a:p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CBD34-A684-8541-8598-C8B5823504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samiran2@Illinois.edu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116F1C-69CA-F8CF-58CE-A845421A56F7}"/>
              </a:ext>
            </a:extLst>
          </p:cNvPr>
          <p:cNvSpPr txBox="1"/>
          <p:nvPr/>
        </p:nvSpPr>
        <p:spPr>
          <a:xfrm>
            <a:off x="646458" y="6027003"/>
            <a:ext cx="11181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research is a part of the Delta research computing project, which is supported by the National Science Foundation (award OCI 2005572), and the State of Illinois. Delta is a joint effort of the University of Illinois at Urbana-Champaign and its National Center for Supercomputing Applications.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are grateful to NVIDIA's Applied Research Accelerator Program for donating two A100 GPUs, which were extremely helpful in the development stages of this work.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589ED-7159-602E-D812-8B1732A79989}"/>
              </a:ext>
            </a:extLst>
          </p:cNvPr>
          <p:cNvSpPr txBox="1"/>
          <p:nvPr/>
        </p:nvSpPr>
        <p:spPr>
          <a:xfrm>
            <a:off x="646458" y="5626893"/>
            <a:ext cx="513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48">
              <a:spcBef>
                <a:spcPct val="0"/>
              </a:spcBef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32244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FFBA-20C0-F1D9-9319-25913766E918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Introduction: Multi Target Tracking (MTT)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52FCC-B209-7F51-6D50-D784F37A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2" y="1032979"/>
            <a:ext cx="7772400" cy="4371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FBE93B-E30C-E4F5-5348-6AF4CAAA4FC1}"/>
              </a:ext>
            </a:extLst>
          </p:cNvPr>
          <p:cNvSpPr txBox="1"/>
          <p:nvPr/>
        </p:nvSpPr>
        <p:spPr>
          <a:xfrm>
            <a:off x="8368110" y="1923098"/>
            <a:ext cx="382389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indexed sensor/radar scans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(Colors are unknown to the sensor)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29B86-FC72-A84D-8A03-8D07DB3D5CFC}"/>
              </a:ext>
            </a:extLst>
          </p:cNvPr>
          <p:cNvSpPr txBox="1"/>
          <p:nvPr/>
        </p:nvSpPr>
        <p:spPr>
          <a:xfrm>
            <a:off x="8368110" y="3517895"/>
            <a:ext cx="382389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Output: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 of each target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FD540D-5E8A-77C6-A951-B2550E56E679}"/>
              </a:ext>
            </a:extLst>
          </p:cNvPr>
          <p:cNvCxnSpPr/>
          <p:nvPr/>
        </p:nvCxnSpPr>
        <p:spPr>
          <a:xfrm>
            <a:off x="8082550" y="1283528"/>
            <a:ext cx="0" cy="41214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DD3246-9AEE-A805-60BF-30FDB70FB9F9}"/>
              </a:ext>
            </a:extLst>
          </p:cNvPr>
          <p:cNvSpPr txBox="1"/>
          <p:nvPr/>
        </p:nvSpPr>
        <p:spPr>
          <a:xfrm>
            <a:off x="4096512" y="5404954"/>
            <a:ext cx="798271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Data association problem: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set of observations or measurements generated by the same target</a:t>
            </a:r>
          </a:p>
        </p:txBody>
      </p:sp>
    </p:spTree>
    <p:extLst>
      <p:ext uri="{BB962C8B-B14F-4D97-AF65-F5344CB8AC3E}">
        <p14:creationId xmlns:p14="http://schemas.microsoft.com/office/powerpoint/2010/main" val="300541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7552-16C0-F0B5-C025-CBB1811A8A9A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Literature: Multi Target Tracking (MTT)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82109-2CC7-3FDD-F3FB-06BE78DEDF19}"/>
              </a:ext>
            </a:extLst>
          </p:cNvPr>
          <p:cNvSpPr txBox="1"/>
          <p:nvPr/>
        </p:nvSpPr>
        <p:spPr>
          <a:xfrm>
            <a:off x="595710" y="1520890"/>
            <a:ext cx="10742850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Multiple Hypothesis Tracking </a:t>
            </a:r>
            <a:r>
              <a:rPr lang="en-US" dirty="0"/>
              <a:t>(MHT) and its extensions: 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Reid 1979, Bar-Shalom and Li 1995, Shapero et al. 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B89FF-1DFA-1F8F-8972-11A515DB2DAD}"/>
              </a:ext>
            </a:extLst>
          </p:cNvPr>
          <p:cNvSpPr txBox="1"/>
          <p:nvPr/>
        </p:nvSpPr>
        <p:spPr>
          <a:xfrm>
            <a:off x="595709" y="2557030"/>
            <a:ext cx="10742850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Joint Probabilistic Data Association </a:t>
            </a:r>
            <a:r>
              <a:rPr lang="en-US" dirty="0"/>
              <a:t>(JPDA):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Bar-Shalom and Li 1995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639DF-E75F-03A5-74D4-A4890BD42BDD}"/>
              </a:ext>
            </a:extLst>
          </p:cNvPr>
          <p:cNvSpPr txBox="1"/>
          <p:nvPr/>
        </p:nvSpPr>
        <p:spPr>
          <a:xfrm>
            <a:off x="595708" y="4295634"/>
            <a:ext cx="107428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Mathematical Programming Formulations </a:t>
            </a:r>
            <a:r>
              <a:rPr lang="en-US" dirty="0"/>
              <a:t>and </a:t>
            </a:r>
            <a:r>
              <a:rPr lang="en-US" b="1" dirty="0"/>
              <a:t>Associated Heuristics</a:t>
            </a:r>
          </a:p>
          <a:p>
            <a:pPr algn="r"/>
            <a:r>
              <a:rPr lang="en-US" dirty="0">
                <a:effectLst/>
                <a:latin typeface="Arial" panose="020B0604020202020204" pitchFamily="34" charset="0"/>
              </a:rPr>
              <a:t>Morefield 1977, Poore and </a:t>
            </a:r>
            <a:r>
              <a:rPr lang="en-US" dirty="0" err="1">
                <a:effectLst/>
                <a:latin typeface="Arial" panose="020B0604020202020204" pitchFamily="34" charset="0"/>
              </a:rPr>
              <a:t>Rijavec</a:t>
            </a:r>
            <a:r>
              <a:rPr lang="en-US" dirty="0">
                <a:effectLst/>
                <a:latin typeface="Arial" panose="020B0604020202020204" pitchFamily="34" charset="0"/>
              </a:rPr>
              <a:t> 1993, Deb et al. 1994, Poore 1994,</a:t>
            </a:r>
            <a:br>
              <a:rPr lang="en-US" dirty="0">
                <a:effectLst/>
              </a:rPr>
            </a:br>
            <a:r>
              <a:rPr lang="en-US" dirty="0" err="1">
                <a:effectLst/>
                <a:latin typeface="Arial" panose="020B0604020202020204" pitchFamily="34" charset="0"/>
              </a:rPr>
              <a:t>Gauvrit</a:t>
            </a:r>
            <a:r>
              <a:rPr lang="en-US" dirty="0">
                <a:effectLst/>
                <a:latin typeface="Arial" panose="020B0604020202020204" pitchFamily="34" charset="0"/>
              </a:rPr>
              <a:t> et al. 1996, Poore 2000, Popp et al. 2001,</a:t>
            </a:r>
            <a:br>
              <a:rPr lang="en-US" dirty="0">
                <a:effectLst/>
              </a:rPr>
            </a:br>
            <a:r>
              <a:rPr lang="en-US" dirty="0" err="1">
                <a:effectLst/>
                <a:latin typeface="Arial" panose="020B0604020202020204" pitchFamily="34" charset="0"/>
              </a:rPr>
              <a:t>Kirubarajan</a:t>
            </a:r>
            <a:r>
              <a:rPr lang="en-US" dirty="0">
                <a:effectLst/>
                <a:latin typeface="Arial" panose="020B0604020202020204" pitchFamily="34" charset="0"/>
              </a:rPr>
              <a:t> et al. 2001, Sahoo et al. 2013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A26F0-F67A-A93B-C862-0CBA2B958E6C}"/>
              </a:ext>
            </a:extLst>
          </p:cNvPr>
          <p:cNvSpPr txBox="1"/>
          <p:nvPr/>
        </p:nvSpPr>
        <p:spPr>
          <a:xfrm>
            <a:off x="595708" y="3906715"/>
            <a:ext cx="41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focus:</a:t>
            </a:r>
          </a:p>
        </p:txBody>
      </p:sp>
    </p:spTree>
    <p:extLst>
      <p:ext uri="{BB962C8B-B14F-4D97-AF65-F5344CB8AC3E}">
        <p14:creationId xmlns:p14="http://schemas.microsoft.com/office/powerpoint/2010/main" val="34693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F7DF-5A03-760F-BE74-AD964CB39005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1493621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Literature: </a:t>
            </a:r>
            <a:r>
              <a:rPr lang="en-US" b="1" dirty="0"/>
              <a:t>Mathematical Programming Formulations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2EFED-A6E4-39CC-EF74-9D798357C07E}"/>
              </a:ext>
            </a:extLst>
          </p:cNvPr>
          <p:cNvSpPr txBox="1"/>
          <p:nvPr/>
        </p:nvSpPr>
        <p:spPr>
          <a:xfrm>
            <a:off x="595710" y="1164657"/>
            <a:ext cx="8032263" cy="206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Typically Modelled as a Multidimensional Assignment Problem: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/>
              <a:t>Minimize assignment costs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/>
              <a:t>Subject to assignment constraints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/>
              <a:t>Ensure transitivity with triplet costs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DC996-C296-B8F4-94A7-3FB2339BBC11}"/>
              </a:ext>
            </a:extLst>
          </p:cNvPr>
          <p:cNvSpPr txBox="1"/>
          <p:nvPr/>
        </p:nvSpPr>
        <p:spPr>
          <a:xfrm>
            <a:off x="595710" y="3632459"/>
            <a:ext cx="10983482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Difficulties: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MAP is NP hard (time complexity exponential in input size)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Handling abnormalities: (missed detections, false alarms, birth and death of targets)</a:t>
            </a:r>
          </a:p>
        </p:txBody>
      </p:sp>
    </p:spTree>
    <p:extLst>
      <p:ext uri="{BB962C8B-B14F-4D97-AF65-F5344CB8AC3E}">
        <p14:creationId xmlns:p14="http://schemas.microsoft.com/office/powerpoint/2010/main" val="115345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A9A7-F0C2-1B48-91B0-9D09782B67D6}"/>
              </a:ext>
            </a:extLst>
          </p:cNvPr>
          <p:cNvSpPr txBox="1">
            <a:spLocks/>
          </p:cNvSpPr>
          <p:nvPr/>
        </p:nvSpPr>
        <p:spPr>
          <a:xfrm>
            <a:off x="595710" y="233888"/>
            <a:ext cx="11493621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Multi Target Tracking Formulation       </a:t>
            </a:r>
            <a:r>
              <a:rPr lang="en-US" sz="2400" b="0" dirty="0"/>
              <a:t>[Arora and </a:t>
            </a:r>
            <a:r>
              <a:rPr lang="en-US" sz="2400" b="0" dirty="0" err="1"/>
              <a:t>Globerson</a:t>
            </a:r>
            <a:r>
              <a:rPr lang="en-US" sz="2400" b="0" dirty="0"/>
              <a:t>, 2013]</a:t>
            </a:r>
            <a:endParaRPr lang="en-US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AA0E4-DBC3-4BEB-C6C2-1BBDD594B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34"/>
          <a:stretch/>
        </p:blipFill>
        <p:spPr>
          <a:xfrm>
            <a:off x="202130" y="1409299"/>
            <a:ext cx="6511490" cy="3634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2AECC-F217-EA6D-8E28-3ACBF355DC52}"/>
              </a:ext>
            </a:extLst>
          </p:cNvPr>
          <p:cNvSpPr txBox="1"/>
          <p:nvPr/>
        </p:nvSpPr>
        <p:spPr>
          <a:xfrm>
            <a:off x="7135097" y="1409299"/>
            <a:ext cx="48547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past work</a:t>
            </a:r>
          </a:p>
          <a:p>
            <a:endParaRPr lang="en-US" sz="2400" dirty="0"/>
          </a:p>
          <a:p>
            <a:r>
              <a:rPr lang="en-US" dirty="0"/>
              <a:t>Spline interpolation-based triplet costs with linearized MAP formulation</a:t>
            </a:r>
          </a:p>
          <a:p>
            <a:pPr algn="r"/>
            <a:r>
              <a:rPr lang="en-US" dirty="0"/>
              <a:t>[Date and </a:t>
            </a:r>
            <a:r>
              <a:rPr lang="en-US" b="1" dirty="0"/>
              <a:t>Nagi</a:t>
            </a:r>
            <a:r>
              <a:rPr lang="en-US" dirty="0"/>
              <a:t>, Fusion 18]</a:t>
            </a:r>
          </a:p>
          <a:p>
            <a:endParaRPr lang="en-US" dirty="0"/>
          </a:p>
          <a:p>
            <a:r>
              <a:rPr lang="en-US" dirty="0"/>
              <a:t>MDADC vs linearized MAP </a:t>
            </a:r>
          </a:p>
          <a:p>
            <a:pPr algn="r"/>
            <a:r>
              <a:rPr lang="en-US" dirty="0"/>
              <a:t>[</a:t>
            </a:r>
            <a:r>
              <a:rPr lang="en-US" dirty="0" err="1"/>
              <a:t>Reynen</a:t>
            </a:r>
            <a:r>
              <a:rPr lang="en-US" dirty="0"/>
              <a:t>, </a:t>
            </a:r>
            <a:r>
              <a:rPr lang="en-US" dirty="0" err="1"/>
              <a:t>Vadrevu</a:t>
            </a:r>
            <a:r>
              <a:rPr lang="en-US" dirty="0"/>
              <a:t>, and </a:t>
            </a:r>
            <a:r>
              <a:rPr lang="en-US" b="1" dirty="0"/>
              <a:t>Nagi</a:t>
            </a:r>
            <a:r>
              <a:rPr lang="en-US" dirty="0"/>
              <a:t> Fusion 19]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Dual Ascent algorithm for linearized MAP</a:t>
            </a:r>
          </a:p>
          <a:p>
            <a:pPr algn="r"/>
            <a:r>
              <a:rPr lang="en-US" dirty="0"/>
              <a:t>[</a:t>
            </a:r>
            <a:r>
              <a:rPr lang="en-US" dirty="0" err="1"/>
              <a:t>Vadrevu</a:t>
            </a:r>
            <a:r>
              <a:rPr lang="en-US" dirty="0"/>
              <a:t>, and </a:t>
            </a:r>
            <a:r>
              <a:rPr lang="en-US" b="1" dirty="0"/>
              <a:t>Nagi</a:t>
            </a:r>
            <a:r>
              <a:rPr lang="en-US" dirty="0"/>
              <a:t> Fusion 20]</a:t>
            </a:r>
          </a:p>
          <a:p>
            <a:pPr algn="r"/>
            <a:endParaRPr lang="en-US" dirty="0"/>
          </a:p>
          <a:p>
            <a:r>
              <a:rPr lang="en-US" dirty="0"/>
              <a:t>GPU accelerated MTT (This talk)</a:t>
            </a:r>
          </a:p>
        </p:txBody>
      </p:sp>
    </p:spTree>
    <p:extLst>
      <p:ext uri="{BB962C8B-B14F-4D97-AF65-F5344CB8AC3E}">
        <p14:creationId xmlns:p14="http://schemas.microsoft.com/office/powerpoint/2010/main" val="398703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B72F-A804-801B-BB1C-95EC6B29AFC6}"/>
              </a:ext>
            </a:extLst>
          </p:cNvPr>
          <p:cNvSpPr txBox="1">
            <a:spLocks/>
          </p:cNvSpPr>
          <p:nvPr/>
        </p:nvSpPr>
        <p:spPr>
          <a:xfrm>
            <a:off x="462116" y="233888"/>
            <a:ext cx="11627215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Linearized MAP formulation							</a:t>
            </a:r>
            <a:r>
              <a:rPr lang="en-US" sz="2400" b="0" dirty="0"/>
              <a:t>[Date and Nagi, 2018]</a:t>
            </a:r>
            <a:endParaRPr lang="en-US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1B6A4-9D3F-520B-7883-6030AB6D386A}"/>
              </a:ext>
            </a:extLst>
          </p:cNvPr>
          <p:cNvSpPr txBox="1"/>
          <p:nvPr/>
        </p:nvSpPr>
        <p:spPr>
          <a:xfrm>
            <a:off x="595710" y="1032979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formulation can be linearized by using the lifted y variable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D4F62-4C26-4C4D-96CF-1060C6DBC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9"/>
          <a:stretch/>
        </p:blipFill>
        <p:spPr>
          <a:xfrm>
            <a:off x="309960" y="1402311"/>
            <a:ext cx="6540902" cy="4090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949F1-3149-9234-03F8-84A115C00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857" y="2009050"/>
            <a:ext cx="4947183" cy="799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6A774-20B1-4057-8168-47E33FEFD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857" y="2811435"/>
            <a:ext cx="4553040" cy="1289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14E4F-DC4D-37C5-8AAF-806CBB081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231" y="4101174"/>
            <a:ext cx="3762635" cy="21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FE84-F330-75AD-4BF6-06317C03CB9F}"/>
              </a:ext>
            </a:extLst>
          </p:cNvPr>
          <p:cNvSpPr txBox="1">
            <a:spLocks/>
          </p:cNvSpPr>
          <p:nvPr/>
        </p:nvSpPr>
        <p:spPr>
          <a:xfrm>
            <a:off x="462116" y="233888"/>
            <a:ext cx="11627215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Dual Ascent for MAP								</a:t>
            </a:r>
            <a:r>
              <a:rPr lang="en-US" sz="2400" b="0" dirty="0"/>
              <a:t>[</a:t>
            </a:r>
            <a:r>
              <a:rPr lang="en-US" sz="2400" b="0" dirty="0" err="1"/>
              <a:t>Vadrevu</a:t>
            </a:r>
            <a:r>
              <a:rPr lang="en-US" sz="2400" b="0" dirty="0"/>
              <a:t> and Nagi, 2020]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3AC83A-0100-4562-29ED-3DC4950F3C53}"/>
                  </a:ext>
                </a:extLst>
              </p:cNvPr>
              <p:cNvSpPr txBox="1"/>
              <p:nvPr/>
            </p:nvSpPr>
            <p:spPr>
              <a:xfrm>
                <a:off x="462116" y="1032979"/>
                <a:ext cx="9302547" cy="953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Dual ascent provides a lower bound to the formulation relaxed with </a:t>
                </a:r>
                <a:r>
                  <a:rPr lang="en-US" dirty="0" err="1"/>
                  <a:t>Lagrangian</a:t>
                </a:r>
                <a:r>
                  <a:rPr lang="en-US" dirty="0"/>
                  <a:t> multipliers.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Lagrange multipliers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correspond to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𝑖𝑗𝑘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𝑗𝑘𝑖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3AC83A-0100-4562-29ED-3DC4950F3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1032979"/>
                <a:ext cx="9302547" cy="953594"/>
              </a:xfrm>
              <a:prstGeom prst="rect">
                <a:avLst/>
              </a:prstGeom>
              <a:blipFill>
                <a:blip r:embed="rId2"/>
                <a:stretch>
                  <a:fillRect l="-546" r="-409" b="-6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F8CDF4-98E0-63BF-5C4B-E4B6B87AE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6" y="2246993"/>
            <a:ext cx="5278410" cy="29542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5D58413-B65E-386D-9897-74235748872A}"/>
              </a:ext>
            </a:extLst>
          </p:cNvPr>
          <p:cNvGrpSpPr/>
          <p:nvPr/>
        </p:nvGrpSpPr>
        <p:grpSpPr>
          <a:xfrm>
            <a:off x="7376936" y="2448393"/>
            <a:ext cx="3985372" cy="1961213"/>
            <a:chOff x="6238772" y="2246993"/>
            <a:chExt cx="3985372" cy="19612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74E636-A9EA-3212-60F3-D889D8CE7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8772" y="2246993"/>
              <a:ext cx="3330528" cy="19612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5C4077-DD49-3AB9-83D5-D71CB53A5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4456" y="2991464"/>
              <a:ext cx="1309688" cy="1216742"/>
            </a:xfrm>
            <a:prstGeom prst="rect">
              <a:avLst/>
            </a:prstGeom>
          </p:spPr>
        </p:pic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32A0C6B9-87F9-8028-925B-9A2B682A5D09}"/>
              </a:ext>
            </a:extLst>
          </p:cNvPr>
          <p:cNvSpPr/>
          <p:nvPr/>
        </p:nvSpPr>
        <p:spPr>
          <a:xfrm>
            <a:off x="4629481" y="3192864"/>
            <a:ext cx="2222090" cy="739878"/>
          </a:xfrm>
          <a:prstGeom prst="rightArrow">
            <a:avLst/>
          </a:prstGeom>
          <a:solidFill>
            <a:srgbClr val="1B3767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FF9F6-0288-0E5B-6964-239F78E3D529}"/>
              </a:ext>
            </a:extLst>
          </p:cNvPr>
          <p:cNvSpPr txBox="1"/>
          <p:nvPr/>
        </p:nvSpPr>
        <p:spPr>
          <a:xfrm>
            <a:off x="5810865" y="4871426"/>
            <a:ext cx="5551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dual problem is decomposable!</a:t>
            </a:r>
          </a:p>
          <a:p>
            <a:endParaRPr lang="en-US" dirty="0"/>
          </a:p>
          <a:p>
            <a:r>
              <a:rPr lang="en-US" dirty="0"/>
              <a:t>Based on which a dual ascent algorithm is designed</a:t>
            </a:r>
          </a:p>
        </p:txBody>
      </p:sp>
    </p:spTree>
    <p:extLst>
      <p:ext uri="{BB962C8B-B14F-4D97-AF65-F5344CB8AC3E}">
        <p14:creationId xmlns:p14="http://schemas.microsoft.com/office/powerpoint/2010/main" val="120736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82C6D-52DB-B7E9-B8CA-FFF14D55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0" y="1032979"/>
            <a:ext cx="3688387" cy="444131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69D10A-A659-0C28-BC93-53CF28BDB9B0}"/>
              </a:ext>
            </a:extLst>
          </p:cNvPr>
          <p:cNvSpPr txBox="1">
            <a:spLocks/>
          </p:cNvSpPr>
          <p:nvPr/>
        </p:nvSpPr>
        <p:spPr>
          <a:xfrm>
            <a:off x="462116" y="233888"/>
            <a:ext cx="11627215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Dual Ascent for MAP								</a:t>
            </a:r>
            <a:r>
              <a:rPr lang="en-US" sz="2400" b="0" dirty="0"/>
              <a:t>[</a:t>
            </a:r>
            <a:r>
              <a:rPr lang="en-US" sz="2400" b="0" dirty="0" err="1"/>
              <a:t>Vadrevu</a:t>
            </a:r>
            <a:r>
              <a:rPr lang="en-US" sz="2400" b="0" dirty="0"/>
              <a:t> and Nagi, 2020]</a:t>
            </a:r>
            <a:endParaRPr lang="en-US" b="0" dirty="0"/>
          </a:p>
        </p:txBody>
      </p:sp>
      <p:pic>
        <p:nvPicPr>
          <p:cNvPr id="5" name="Picture 4" descr="A picture containing text, screenshot, number, diagram&#10;&#10;Description automatically generated">
            <a:extLst>
              <a:ext uri="{FF2B5EF4-FFF2-40B4-BE49-F238E27FC236}">
                <a16:creationId xmlns:a16="http://schemas.microsoft.com/office/drawing/2014/main" id="{DD49F63F-64E2-7D15-C203-6BAE75166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761" y="1485809"/>
            <a:ext cx="6533716" cy="3502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38035D-8D51-988C-DB39-864C14162D8A}"/>
              </a:ext>
            </a:extLst>
          </p:cNvPr>
          <p:cNvSpPr txBox="1"/>
          <p:nvPr/>
        </p:nvSpPr>
        <p:spPr>
          <a:xfrm>
            <a:off x="5271685" y="4988733"/>
            <a:ext cx="6451867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Relative time for each step in Dual Ascent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C5DFB-DB72-09D4-AF1E-FD8A83F92537}"/>
              </a:ext>
            </a:extLst>
          </p:cNvPr>
          <p:cNvSpPr txBox="1"/>
          <p:nvPr/>
        </p:nvSpPr>
        <p:spPr>
          <a:xfrm>
            <a:off x="5712542" y="5825021"/>
            <a:ext cx="573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paper: We accelerated this algorithm using GPUs</a:t>
            </a:r>
          </a:p>
        </p:txBody>
      </p:sp>
    </p:spTree>
    <p:extLst>
      <p:ext uri="{BB962C8B-B14F-4D97-AF65-F5344CB8AC3E}">
        <p14:creationId xmlns:p14="http://schemas.microsoft.com/office/powerpoint/2010/main" val="1342569091"/>
      </p:ext>
    </p:extLst>
  </p:cSld>
  <p:clrMapOvr>
    <a:masterClrMapping/>
  </p:clrMapOvr>
</p:sld>
</file>

<file path=ppt/theme/theme1.xml><?xml version="1.0" encoding="utf-8"?>
<a:theme xmlns:a="http://schemas.openxmlformats.org/drawingml/2006/main" name="nchcmmConference">
  <a:themeElements>
    <a:clrScheme name="Ascend 2021">
      <a:dk1>
        <a:srgbClr val="000000"/>
      </a:dk1>
      <a:lt1>
        <a:srgbClr val="FFFFFF"/>
      </a:lt1>
      <a:dk2>
        <a:srgbClr val="003F73"/>
      </a:dk2>
      <a:lt2>
        <a:srgbClr val="808285"/>
      </a:lt2>
      <a:accent1>
        <a:srgbClr val="00B0DF"/>
      </a:accent1>
      <a:accent2>
        <a:srgbClr val="BD472A"/>
      </a:accent2>
      <a:accent3>
        <a:srgbClr val="490011"/>
      </a:accent3>
      <a:accent4>
        <a:srgbClr val="41404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cend PowerPoint Template.pptx" id="{6B76EA3F-413A-4ECD-A6FD-E5093A6E2ACC}" vid="{158D9025-9686-4332-ACDE-B7620EF3A9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Ascend-2021-presentation-template (1)</Template>
  <TotalTime>3040</TotalTime>
  <Words>1125</Words>
  <Application>Microsoft Macintosh PowerPoint</Application>
  <PresentationFormat>Widescreen</PresentationFormat>
  <Paragraphs>177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nchcmmConference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Katherine Morgan</dc:creator>
  <cp:keywords/>
  <dc:description/>
  <cp:lastModifiedBy>Kawtikwar, Samiran</cp:lastModifiedBy>
  <cp:revision>110</cp:revision>
  <dcterms:created xsi:type="dcterms:W3CDTF">2021-10-19T13:12:44Z</dcterms:created>
  <dcterms:modified xsi:type="dcterms:W3CDTF">2023-06-30T19:21:39Z</dcterms:modified>
  <cp:category/>
</cp:coreProperties>
</file>